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Limelight"/>
      <p:regular r:id="rId39"/>
    </p:embeddedFont>
    <p:embeddedFont>
      <p:font typeface="Cardo"/>
      <p:bold r:id="rId40"/>
    </p:embeddedFont>
    <p:embeddedFont>
      <p:font typeface="Corbel"/>
      <p:regular r:id="rId41"/>
      <p:bold r:id="rId42"/>
      <p:italic r:id="rId43"/>
      <p:boldItalic r:id="rId44"/>
    </p:embeddedFont>
    <p:embeddedFont>
      <p:font typeface="Century Schoolbook"/>
      <p:regular r:id="rId45"/>
      <p:bold r:id="rId46"/>
      <p:italic r:id="rId47"/>
      <p:boldItalic r:id="rId48"/>
    </p:embeddedFont>
    <p:embeddedFont>
      <p:font typeface="Caveat Medium"/>
      <p:regular r:id="rId49"/>
      <p:bold r:id="rId50"/>
    </p:embeddedFont>
    <p:embeddedFont>
      <p:font typeface="DM Serif Display"/>
      <p:regular r:id="rId51"/>
      <p: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ardo-bold.fntdata"/><Relationship Id="rId42" Type="http://schemas.openxmlformats.org/officeDocument/2006/relationships/font" Target="fonts/Corbel-bold.fntdata"/><Relationship Id="rId41" Type="http://schemas.openxmlformats.org/officeDocument/2006/relationships/font" Target="fonts/Corbel-regular.fntdata"/><Relationship Id="rId44" Type="http://schemas.openxmlformats.org/officeDocument/2006/relationships/font" Target="fonts/Corbel-boldItalic.fntdata"/><Relationship Id="rId43" Type="http://schemas.openxmlformats.org/officeDocument/2006/relationships/font" Target="fonts/Corbel-italic.fntdata"/><Relationship Id="rId46" Type="http://schemas.openxmlformats.org/officeDocument/2006/relationships/font" Target="fonts/CenturySchoolbook-bold.fntdata"/><Relationship Id="rId45" Type="http://schemas.openxmlformats.org/officeDocument/2006/relationships/font" Target="fonts/CenturySchoolbook-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CenturySchoolbook-boldItalic.fntdata"/><Relationship Id="rId47" Type="http://schemas.openxmlformats.org/officeDocument/2006/relationships/font" Target="fonts/CenturySchoolbook-italic.fntdata"/><Relationship Id="rId49" Type="http://schemas.openxmlformats.org/officeDocument/2006/relationships/font" Target="fonts/CaveatMedium-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Limelight-regular.fntdata"/><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DMSerifDisplay-regular.fntdata"/><Relationship Id="rId50" Type="http://schemas.openxmlformats.org/officeDocument/2006/relationships/font" Target="fonts/CaveatMedium-bold.fntdata"/><Relationship Id="rId52" Type="http://schemas.openxmlformats.org/officeDocument/2006/relationships/font" Target="fonts/DMSerifDisplay-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ca82638869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ca82638869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caf27d47ba_1_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3caf27d47ba_1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caf27d47ba_1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3caf27d47ba_1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caf27d47ba_1_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3caf27d47ba_1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caf27d47ba_1_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3caf27d47ba_1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caf27d47ba_1_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3caf27d47ba_1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caf27d47ba_1_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3caf27d47ba_1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caf27d47ba_1_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3caf27d47ba_1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caf27d47ba_1_1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3caf27d47ba_1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caf27d47ba_1_1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3caf27d47ba_1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caf27d47ba_1_1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3caf27d47ba_1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ca82638869_2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3ca82638869_2_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caf27d47ba_1_1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3caf27d47ba_1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caf27d47ba_1_1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3caf27d47ba_1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caf27d47ba_1_1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3caf27d47ba_1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caf27d47ba_1_1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3caf27d47ba_1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caf27d47ba_1_1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3caf27d47ba_1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caf27d47ba_1_1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3caf27d47ba_1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cb77d0a5ab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3cb77d0a5ab_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cb77d0a5ab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3cb77d0a5ab_1_1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cb77d0a5ab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3cb77d0a5ab_1_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cb77d0a5ab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3cb77d0a5ab_1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ca82638869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3ca82638869_2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cb77d0a5ab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3cb77d0a5ab_1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cb77d0a5ab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3cb77d0a5ab_1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cb77d0a5ab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3cb77d0a5ab_1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ca82638869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3ca82638869_2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ca82638869_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3ca82638869_2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ca82638869_2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3ca82638869_2_1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caf27d47ba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3caf27d47ba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caf27d47ba_1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3caf27d47ba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caf27d47ba_1_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3caf27d47ba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8" name="Google Shape;68;p16"/>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4" name="Google Shape;74;p17"/>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0" name="Google Shape;80;p18"/>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7" name="Google Shape;87;p19"/>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6" name="Google Shape;9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1" name="Google Shape;101;p21"/>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23"/>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1" name="Google Shape;121;p24"/>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52" name="Google Shape;52;p1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43.jpg"/><Relationship Id="rId4" Type="http://schemas.openxmlformats.org/officeDocument/2006/relationships/image" Target="../media/image17.jpg"/><Relationship Id="rId5" Type="http://schemas.openxmlformats.org/officeDocument/2006/relationships/image" Target="../media/image4.jpg"/><Relationship Id="rId6"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3.jpg"/><Relationship Id="rId5"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8.jpg"/><Relationship Id="rId4" Type="http://schemas.openxmlformats.org/officeDocument/2006/relationships/image" Target="../media/image27.jp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20.jpg"/><Relationship Id="rId5" Type="http://schemas.openxmlformats.org/officeDocument/2006/relationships/image" Target="../media/image2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23.jpg"/><Relationship Id="rId5"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3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48.jpg"/><Relationship Id="rId4" Type="http://schemas.openxmlformats.org/officeDocument/2006/relationships/hyperlink" Target="http://www.collegeboard.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4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5.png"/><Relationship Id="rId4" Type="http://schemas.openxmlformats.org/officeDocument/2006/relationships/hyperlink" Target="https://ssh.springbranchisd.com/extracurricular/club-organization-list" TargetMode="External"/><Relationship Id="rId5"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5.png"/><Relationship Id="rId4" Type="http://schemas.openxmlformats.org/officeDocument/2006/relationships/image" Target="../media/image39.png"/><Relationship Id="rId5"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5.jpg"/><Relationship Id="rId5" Type="http://schemas.openxmlformats.org/officeDocument/2006/relationships/image" Target="../media/image12.png"/><Relationship Id="rId6" Type="http://schemas.openxmlformats.org/officeDocument/2006/relationships/image" Target="../media/image22.jpg"/><Relationship Id="rId7"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5C40"/>
        </a:solidFill>
      </p:bgPr>
    </p:bg>
    <p:spTree>
      <p:nvGrpSpPr>
        <p:cNvPr id="128" name="Shape 128"/>
        <p:cNvGrpSpPr/>
        <p:nvPr/>
      </p:nvGrpSpPr>
      <p:grpSpPr>
        <a:xfrm>
          <a:off x="0" y="0"/>
          <a:ext cx="0" cy="0"/>
          <a:chOff x="0" y="0"/>
          <a:chExt cx="0" cy="0"/>
        </a:xfrm>
      </p:grpSpPr>
      <p:sp>
        <p:nvSpPr>
          <p:cNvPr id="129" name="Google Shape;129;p25"/>
          <p:cNvSpPr/>
          <p:nvPr/>
        </p:nvSpPr>
        <p:spPr>
          <a:xfrm>
            <a:off x="2658630" y="514350"/>
            <a:ext cx="3826741" cy="4254780"/>
          </a:xfrm>
          <a:custGeom>
            <a:rect b="b" l="l" r="r" t="t"/>
            <a:pathLst>
              <a:path extrusionOk="0" h="8509560" w="7653482">
                <a:moveTo>
                  <a:pt x="0" y="0"/>
                </a:moveTo>
                <a:lnTo>
                  <a:pt x="7653482" y="0"/>
                </a:lnTo>
                <a:lnTo>
                  <a:pt x="7653482" y="8509560"/>
                </a:lnTo>
                <a:lnTo>
                  <a:pt x="0" y="8509560"/>
                </a:lnTo>
                <a:lnTo>
                  <a:pt x="0" y="0"/>
                </a:lnTo>
                <a:close/>
              </a:path>
            </a:pathLst>
          </a:custGeom>
          <a:blipFill rotWithShape="1">
            <a:blip r:embed="rId3">
              <a:alphaModFix amt="49000"/>
            </a:blip>
            <a:stretch>
              <a:fillRect b="0" l="0" r="0" t="0"/>
            </a:stretch>
          </a:blipFill>
          <a:ln>
            <a:noFill/>
          </a:ln>
        </p:spPr>
      </p:sp>
      <p:sp>
        <p:nvSpPr>
          <p:cNvPr id="130" name="Google Shape;130;p25"/>
          <p:cNvSpPr txBox="1"/>
          <p:nvPr/>
        </p:nvSpPr>
        <p:spPr>
          <a:xfrm>
            <a:off x="2464282" y="3185096"/>
            <a:ext cx="4215300" cy="723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 sz="4700" u="none" cap="none" strike="noStrike">
                <a:solidFill>
                  <a:srgbClr val="FFFFFF"/>
                </a:solidFill>
                <a:latin typeface="Caveat Medium"/>
                <a:ea typeface="Caveat Medium"/>
                <a:cs typeface="Caveat Medium"/>
                <a:sym typeface="Caveat Medium"/>
              </a:rPr>
              <a:t>SPRING 2026</a:t>
            </a:r>
            <a:endParaRPr sz="700">
              <a:latin typeface="Caveat Medium"/>
              <a:ea typeface="Caveat Medium"/>
              <a:cs typeface="Caveat Medium"/>
              <a:sym typeface="Caveat Medium"/>
            </a:endParaRPr>
          </a:p>
        </p:txBody>
      </p:sp>
      <p:sp>
        <p:nvSpPr>
          <p:cNvPr id="131" name="Google Shape;131;p25"/>
          <p:cNvSpPr txBox="1"/>
          <p:nvPr/>
        </p:nvSpPr>
        <p:spPr>
          <a:xfrm>
            <a:off x="561529" y="1314604"/>
            <a:ext cx="8020800" cy="1754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800" u="none" cap="none" strike="noStrike">
                <a:solidFill>
                  <a:srgbClr val="FFDE59"/>
                </a:solidFill>
                <a:latin typeface="Cardo"/>
                <a:ea typeface="Cardo"/>
                <a:cs typeface="Cardo"/>
                <a:sym typeface="Cardo"/>
              </a:rPr>
              <a:t>CLASS OF 2028 </a:t>
            </a:r>
            <a:endParaRPr sz="700"/>
          </a:p>
          <a:p>
            <a:pPr indent="0" lvl="0" marL="0" marR="0" rtl="0" algn="ctr">
              <a:lnSpc>
                <a:spcPct val="100000"/>
              </a:lnSpc>
              <a:spcBef>
                <a:spcPts val="0"/>
              </a:spcBef>
              <a:spcAft>
                <a:spcPts val="0"/>
              </a:spcAft>
              <a:buNone/>
            </a:pPr>
            <a:r>
              <a:rPr b="1" i="0" lang="en" sz="3800" u="none" cap="none" strike="noStrike">
                <a:solidFill>
                  <a:srgbClr val="FFDE59"/>
                </a:solidFill>
                <a:latin typeface="Cardo"/>
                <a:ea typeface="Cardo"/>
                <a:cs typeface="Cardo"/>
                <a:sym typeface="Cardo"/>
              </a:rPr>
              <a:t>PARENT PEER GROUP MEETING</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2" name="Shape 202"/>
        <p:cNvGrpSpPr/>
        <p:nvPr/>
      </p:nvGrpSpPr>
      <p:grpSpPr>
        <a:xfrm>
          <a:off x="0" y="0"/>
          <a:ext cx="0" cy="0"/>
          <a:chOff x="0" y="0"/>
          <a:chExt cx="0" cy="0"/>
        </a:xfrm>
      </p:grpSpPr>
      <p:sp>
        <p:nvSpPr>
          <p:cNvPr id="203" name="Google Shape;203;p34"/>
          <p:cNvSpPr/>
          <p:nvPr/>
        </p:nvSpPr>
        <p:spPr>
          <a:xfrm>
            <a:off x="0" y="0"/>
            <a:ext cx="9144000"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204" name="Google Shape;204;p34"/>
          <p:cNvSpPr txBox="1"/>
          <p:nvPr>
            <p:ph type="title"/>
          </p:nvPr>
        </p:nvSpPr>
        <p:spPr>
          <a:xfrm>
            <a:off x="5904464" y="497530"/>
            <a:ext cx="2763600" cy="1206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3800"/>
              <a:buFont typeface="Comic Sans MS"/>
              <a:buNone/>
            </a:pPr>
            <a:r>
              <a:rPr b="1" lang="en">
                <a:solidFill>
                  <a:schemeClr val="lt1"/>
                </a:solidFill>
                <a:latin typeface="Comic Sans MS"/>
                <a:ea typeface="Comic Sans MS"/>
                <a:cs typeface="Comic Sans MS"/>
                <a:sym typeface="Comic Sans MS"/>
              </a:rPr>
              <a:t>Academics </a:t>
            </a:r>
            <a:endParaRPr/>
          </a:p>
        </p:txBody>
      </p:sp>
      <p:pic>
        <p:nvPicPr>
          <p:cNvPr descr="A drawing of a face&#10;&#10;Description automatically generated" id="205" name="Google Shape;205;p34"/>
          <p:cNvPicPr preferRelativeResize="0"/>
          <p:nvPr/>
        </p:nvPicPr>
        <p:blipFill rotWithShape="1">
          <a:blip r:embed="rId3">
            <a:alphaModFix/>
          </a:blip>
          <a:srcRect b="5985" l="0" r="0" t="792"/>
          <a:stretch/>
        </p:blipFill>
        <p:spPr>
          <a:xfrm>
            <a:off x="501103" y="479929"/>
            <a:ext cx="5139914" cy="3953175"/>
          </a:xfrm>
          <a:prstGeom prst="rect">
            <a:avLst/>
          </a:prstGeom>
          <a:noFill/>
          <a:ln>
            <a:noFill/>
          </a:ln>
        </p:spPr>
      </p:pic>
      <p:cxnSp>
        <p:nvCxnSpPr>
          <p:cNvPr id="206" name="Google Shape;206;p34"/>
          <p:cNvCxnSpPr/>
          <p:nvPr/>
        </p:nvCxnSpPr>
        <p:spPr>
          <a:xfrm>
            <a:off x="0" y="4649798"/>
            <a:ext cx="5658000" cy="0"/>
          </a:xfrm>
          <a:prstGeom prst="straightConnector1">
            <a:avLst/>
          </a:prstGeom>
          <a:noFill/>
          <a:ln cap="flat" cmpd="sng" w="19050">
            <a:solidFill>
              <a:srgbClr val="FEFEFE"/>
            </a:solidFill>
            <a:prstDash val="solid"/>
            <a:round/>
            <a:headEnd len="sm" w="sm" type="none"/>
            <a:tailEnd len="sm" w="sm" type="none"/>
          </a:ln>
        </p:spPr>
      </p:cxnSp>
      <p:sp>
        <p:nvSpPr>
          <p:cNvPr id="207" name="Google Shape;207;p34"/>
          <p:cNvSpPr txBox="1"/>
          <p:nvPr>
            <p:ph idx="1" type="body"/>
          </p:nvPr>
        </p:nvSpPr>
        <p:spPr>
          <a:xfrm>
            <a:off x="5904464" y="1309811"/>
            <a:ext cx="2763600" cy="2843700"/>
          </a:xfrm>
          <a:prstGeom prst="rect">
            <a:avLst/>
          </a:prstGeom>
          <a:noFill/>
          <a:ln>
            <a:noFill/>
          </a:ln>
        </p:spPr>
        <p:txBody>
          <a:bodyPr anchorCtr="0" anchor="t" bIns="34275" lIns="68575" spcFirstLastPara="1" rIns="68575" wrap="square" tIns="34275">
            <a:normAutofit fontScale="92500" lnSpcReduction="10000"/>
          </a:bodyPr>
          <a:lstStyle/>
          <a:p>
            <a:pPr indent="0" lvl="0" marL="0" rtl="0" algn="l">
              <a:lnSpc>
                <a:spcPct val="112000"/>
              </a:lnSpc>
              <a:spcBef>
                <a:spcPts val="0"/>
              </a:spcBef>
              <a:spcAft>
                <a:spcPts val="0"/>
              </a:spcAft>
              <a:buClr>
                <a:schemeClr val="lt1"/>
              </a:buClr>
              <a:buSzPct val="100000"/>
              <a:buNone/>
            </a:pPr>
            <a:r>
              <a:rPr lang="en" sz="2100">
                <a:solidFill>
                  <a:schemeClr val="lt1"/>
                </a:solidFill>
                <a:latin typeface="Comic Sans MS"/>
                <a:ea typeface="Comic Sans MS"/>
                <a:cs typeface="Comic Sans MS"/>
                <a:sym typeface="Comic Sans MS"/>
              </a:rPr>
              <a:t>Transcripts for college applications begin with the very first report card of freshman year, which actually accounts for more of the GPA than the grades from their senior year.</a:t>
            </a:r>
            <a:endParaRPr/>
          </a:p>
        </p:txBody>
      </p:sp>
      <p:sp>
        <p:nvSpPr>
          <p:cNvPr id="208" name="Google Shape;208;p34"/>
          <p:cNvSpPr/>
          <p:nvPr/>
        </p:nvSpPr>
        <p:spPr>
          <a:xfrm>
            <a:off x="8838008" y="403543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B898"/>
        </a:solidFill>
      </p:bgPr>
    </p:bg>
    <p:spTree>
      <p:nvGrpSpPr>
        <p:cNvPr id="212" name="Shape 212"/>
        <p:cNvGrpSpPr/>
        <p:nvPr/>
      </p:nvGrpSpPr>
      <p:grpSpPr>
        <a:xfrm>
          <a:off x="0" y="0"/>
          <a:ext cx="0" cy="0"/>
          <a:chOff x="0" y="0"/>
          <a:chExt cx="0" cy="0"/>
        </a:xfrm>
      </p:grpSpPr>
      <p:sp>
        <p:nvSpPr>
          <p:cNvPr id="213" name="Google Shape;213;p35"/>
          <p:cNvSpPr/>
          <p:nvPr/>
        </p:nvSpPr>
        <p:spPr>
          <a:xfrm>
            <a:off x="0" y="0"/>
            <a:ext cx="9143700" cy="5143500"/>
          </a:xfrm>
          <a:prstGeom prst="rect">
            <a:avLst/>
          </a:prstGeom>
          <a:solidFill>
            <a:srgbClr val="EDB89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214" name="Google Shape;214;p35"/>
          <p:cNvSpPr txBox="1"/>
          <p:nvPr>
            <p:ph type="title"/>
          </p:nvPr>
        </p:nvSpPr>
        <p:spPr>
          <a:xfrm>
            <a:off x="4489748" y="475334"/>
            <a:ext cx="4082700" cy="951900"/>
          </a:xfrm>
          <a:prstGeom prst="rect">
            <a:avLst/>
          </a:prstGeom>
          <a:noFill/>
          <a:ln>
            <a:noFill/>
          </a:ln>
        </p:spPr>
        <p:txBody>
          <a:bodyPr anchorCtr="0" anchor="t" bIns="34275" lIns="68575" spcFirstLastPara="1" rIns="68575" wrap="square" tIns="34275">
            <a:normAutofit fontScale="90000"/>
          </a:bodyPr>
          <a:lstStyle/>
          <a:p>
            <a:pPr indent="0" lvl="0" marL="0" rtl="0" algn="l">
              <a:lnSpc>
                <a:spcPct val="90000"/>
              </a:lnSpc>
              <a:spcBef>
                <a:spcPts val="0"/>
              </a:spcBef>
              <a:spcAft>
                <a:spcPts val="0"/>
              </a:spcAft>
              <a:buClr>
                <a:schemeClr val="accent1"/>
              </a:buClr>
              <a:buSzPct val="100000"/>
              <a:buFont typeface="Comic Sans MS"/>
              <a:buNone/>
            </a:pPr>
            <a:r>
              <a:rPr lang="en" sz="2700">
                <a:solidFill>
                  <a:schemeClr val="accent1"/>
                </a:solidFill>
                <a:latin typeface="Comic Sans MS"/>
                <a:ea typeface="Comic Sans MS"/>
                <a:cs typeface="Comic Sans MS"/>
                <a:sym typeface="Comic Sans MS"/>
              </a:rPr>
              <a:t>The courses your students take do matter…</a:t>
            </a:r>
            <a:endParaRPr/>
          </a:p>
        </p:txBody>
      </p:sp>
      <p:sp>
        <p:nvSpPr>
          <p:cNvPr id="215" name="Google Shape;215;p35"/>
          <p:cNvSpPr/>
          <p:nvPr/>
        </p:nvSpPr>
        <p:spPr>
          <a:xfrm>
            <a:off x="1" y="0"/>
            <a:ext cx="4082749" cy="5151602"/>
          </a:xfrm>
          <a:custGeom>
            <a:rect b="b" l="l" r="r" t="t"/>
            <a:pathLst>
              <a:path extrusionOk="0" h="6845983" w="5443666">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dk1">
              <a:alpha val="8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pic>
        <p:nvPicPr>
          <p:cNvPr descr="A group of people sitting at a table&#10;&#10;Description automatically generated" id="216" name="Google Shape;216;p35"/>
          <p:cNvPicPr preferRelativeResize="0"/>
          <p:nvPr/>
        </p:nvPicPr>
        <p:blipFill rotWithShape="1">
          <a:blip r:embed="rId3">
            <a:alphaModFix/>
          </a:blip>
          <a:srcRect b="0" l="37592" r="11649" t="0"/>
          <a:stretch/>
        </p:blipFill>
        <p:spPr>
          <a:xfrm>
            <a:off x="1" y="8"/>
            <a:ext cx="3911299" cy="5151602"/>
          </a:xfrm>
          <a:custGeom>
            <a:rect b="b" l="l" r="r" t="t"/>
            <a:pathLst>
              <a:path extrusionOk="0" h="6845983" w="5215066">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a:noFill/>
          <a:ln>
            <a:noFill/>
          </a:ln>
        </p:spPr>
      </p:pic>
      <p:sp>
        <p:nvSpPr>
          <p:cNvPr id="217" name="Google Shape;217;p35"/>
          <p:cNvSpPr txBox="1"/>
          <p:nvPr>
            <p:ph idx="1" type="body"/>
          </p:nvPr>
        </p:nvSpPr>
        <p:spPr>
          <a:xfrm>
            <a:off x="4489749" y="1571625"/>
            <a:ext cx="4082700" cy="3096600"/>
          </a:xfrm>
          <a:prstGeom prst="rect">
            <a:avLst/>
          </a:prstGeom>
          <a:solidFill>
            <a:srgbClr val="B4DBD7"/>
          </a:solidFill>
          <a:ln cap="flat" cmpd="sng" w="14300">
            <a:solidFill>
              <a:schemeClr val="dk1"/>
            </a:solidFill>
            <a:prstDash val="solid"/>
            <a:round/>
            <a:headEnd len="sm" w="sm" type="none"/>
            <a:tailEnd len="sm" w="sm" type="none"/>
          </a:ln>
        </p:spPr>
        <p:txBody>
          <a:bodyPr anchorCtr="0" anchor="t" bIns="34275" lIns="68575" spcFirstLastPara="1" rIns="68575" wrap="square" tIns="34275">
            <a:normAutofit/>
          </a:bodyPr>
          <a:lstStyle/>
          <a:p>
            <a:pPr indent="0" lvl="0" marL="0" rtl="0" algn="l">
              <a:lnSpc>
                <a:spcPct val="102000"/>
              </a:lnSpc>
              <a:spcBef>
                <a:spcPts val="0"/>
              </a:spcBef>
              <a:spcAft>
                <a:spcPts val="0"/>
              </a:spcAft>
              <a:buClr>
                <a:schemeClr val="dk1"/>
              </a:buClr>
              <a:buSzPts val="1200"/>
              <a:buNone/>
            </a:pPr>
            <a:r>
              <a:rPr b="1" lang="en" sz="1200">
                <a:solidFill>
                  <a:schemeClr val="dk1"/>
                </a:solidFill>
                <a:latin typeface="Comic Sans MS"/>
                <a:ea typeface="Comic Sans MS"/>
                <a:cs typeface="Comic Sans MS"/>
                <a:sym typeface="Comic Sans MS"/>
              </a:rPr>
              <a:t>Advanced courses can help GPA’s as they merit increased grade points.  But, only have your student take advanced courses where they can succeed. An A in a grade level class is equal to a B in an advanced course, and it is definitely better than a C made with lots of stress in a course too difficult for their skill set.</a:t>
            </a:r>
            <a:endParaRPr/>
          </a:p>
          <a:p>
            <a:pPr indent="0" lvl="0" marL="0" rtl="0" algn="l">
              <a:lnSpc>
                <a:spcPct val="102000"/>
              </a:lnSpc>
              <a:spcBef>
                <a:spcPts val="700"/>
              </a:spcBef>
              <a:spcAft>
                <a:spcPts val="0"/>
              </a:spcAft>
              <a:buClr>
                <a:schemeClr val="dk1"/>
              </a:buClr>
              <a:buSzPts val="1200"/>
              <a:buNone/>
            </a:pPr>
            <a:r>
              <a:rPr b="1" lang="en" sz="1200">
                <a:solidFill>
                  <a:schemeClr val="dk1"/>
                </a:solidFill>
                <a:latin typeface="Comic Sans MS"/>
                <a:ea typeface="Comic Sans MS"/>
                <a:cs typeface="Comic Sans MS"/>
                <a:sym typeface="Comic Sans MS"/>
              </a:rPr>
              <a:t>Is your student good at Math? Language Arts? Science or Social Studies? If so, choose their strengths when selecting advanced courses. </a:t>
            </a:r>
            <a:endParaRPr/>
          </a:p>
          <a:p>
            <a:pPr indent="0" lvl="0" marL="0" rtl="0" algn="l">
              <a:lnSpc>
                <a:spcPct val="102000"/>
              </a:lnSpc>
              <a:spcBef>
                <a:spcPts val="700"/>
              </a:spcBef>
              <a:spcAft>
                <a:spcPts val="0"/>
              </a:spcAft>
              <a:buClr>
                <a:schemeClr val="dk1"/>
              </a:buClr>
              <a:buSzPts val="1200"/>
              <a:buNone/>
            </a:pPr>
            <a:r>
              <a:rPr b="1" lang="en" sz="1200">
                <a:solidFill>
                  <a:schemeClr val="dk1"/>
                </a:solidFill>
                <a:latin typeface="Comic Sans MS"/>
                <a:ea typeface="Comic Sans MS"/>
                <a:cs typeface="Comic Sans MS"/>
                <a:sym typeface="Comic Sans MS"/>
              </a:rPr>
              <a:t>		And don’t forget….</a:t>
            </a:r>
            <a:endParaRPr/>
          </a:p>
          <a:p>
            <a:pPr indent="0" lvl="0" marL="0" rtl="0" algn="l">
              <a:lnSpc>
                <a:spcPct val="102000"/>
              </a:lnSpc>
              <a:spcBef>
                <a:spcPts val="700"/>
              </a:spcBef>
              <a:spcAft>
                <a:spcPts val="0"/>
              </a:spcAft>
              <a:buClr>
                <a:schemeClr val="dk1"/>
              </a:buClr>
              <a:buSzPts val="1200"/>
              <a:buNone/>
            </a:pPr>
            <a:r>
              <a:rPr b="1" lang="en" sz="1200">
                <a:solidFill>
                  <a:schemeClr val="dk1"/>
                </a:solidFill>
                <a:latin typeface="Comic Sans MS"/>
                <a:ea typeface="Comic Sans MS"/>
                <a:cs typeface="Comic Sans MS"/>
                <a:sym typeface="Comic Sans MS"/>
              </a:rPr>
              <a:t>Your student needs to do their best in all courses, not just the ones where they like the material and/or the teacher.</a:t>
            </a:r>
            <a:endParaRPr/>
          </a:p>
        </p:txBody>
      </p:sp>
      <p:sp>
        <p:nvSpPr>
          <p:cNvPr id="218" name="Google Shape;218;p35"/>
          <p:cNvSpPr/>
          <p:nvPr/>
        </p:nvSpPr>
        <p:spPr>
          <a:xfrm>
            <a:off x="8838008" y="4035434"/>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D8E3"/>
        </a:solidFill>
      </p:bgPr>
    </p:bg>
    <p:spTree>
      <p:nvGrpSpPr>
        <p:cNvPr id="222" name="Shape 222"/>
        <p:cNvGrpSpPr/>
        <p:nvPr/>
      </p:nvGrpSpPr>
      <p:grpSpPr>
        <a:xfrm>
          <a:off x="0" y="0"/>
          <a:ext cx="0" cy="0"/>
          <a:chOff x="0" y="0"/>
          <a:chExt cx="0" cy="0"/>
        </a:xfrm>
      </p:grpSpPr>
      <p:sp>
        <p:nvSpPr>
          <p:cNvPr id="223" name="Google Shape;223;p36"/>
          <p:cNvSpPr/>
          <p:nvPr/>
        </p:nvSpPr>
        <p:spPr>
          <a:xfrm>
            <a:off x="0" y="0"/>
            <a:ext cx="9144000" cy="5143500"/>
          </a:xfrm>
          <a:prstGeom prst="rect">
            <a:avLst/>
          </a:prstGeom>
          <a:solidFill>
            <a:srgbClr val="B1D8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224" name="Google Shape;224;p36"/>
          <p:cNvSpPr txBox="1"/>
          <p:nvPr>
            <p:ph type="title"/>
          </p:nvPr>
        </p:nvSpPr>
        <p:spPr>
          <a:xfrm>
            <a:off x="564204" y="3806896"/>
            <a:ext cx="8001000" cy="8157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rgbClr val="262626"/>
              </a:buClr>
              <a:buSzPts val="2600"/>
              <a:buFont typeface="Comic Sans MS"/>
              <a:buNone/>
            </a:pPr>
            <a:r>
              <a:rPr lang="en" sz="2600">
                <a:latin typeface="Comic Sans MS"/>
                <a:ea typeface="Comic Sans MS"/>
                <a:cs typeface="Comic Sans MS"/>
                <a:sym typeface="Comic Sans MS"/>
              </a:rPr>
              <a:t>Grade Level? PAP? Advanced Placement? Dual Credit? Early College Program?</a:t>
            </a:r>
            <a:endParaRPr/>
          </a:p>
        </p:txBody>
      </p:sp>
      <p:sp>
        <p:nvSpPr>
          <p:cNvPr id="225" name="Google Shape;225;p36"/>
          <p:cNvSpPr txBox="1"/>
          <p:nvPr>
            <p:ph idx="1" type="body"/>
          </p:nvPr>
        </p:nvSpPr>
        <p:spPr>
          <a:xfrm>
            <a:off x="564204" y="426799"/>
            <a:ext cx="8008200" cy="4095300"/>
          </a:xfrm>
          <a:prstGeom prst="rect">
            <a:avLst/>
          </a:prstGeom>
          <a:noFill/>
          <a:ln>
            <a:noFill/>
          </a:ln>
        </p:spPr>
        <p:txBody>
          <a:bodyPr anchorCtr="0" anchor="ctr" bIns="34275" lIns="68575" spcFirstLastPara="1" rIns="68575" wrap="square" tIns="34275">
            <a:normAutofit/>
          </a:bodyPr>
          <a:lstStyle/>
          <a:p>
            <a:pPr indent="0" lvl="0" marL="0" rtl="0" algn="l">
              <a:lnSpc>
                <a:spcPct val="102000"/>
              </a:lnSpc>
              <a:spcBef>
                <a:spcPts val="0"/>
              </a:spcBef>
              <a:spcAft>
                <a:spcPts val="0"/>
              </a:spcAft>
              <a:buClr>
                <a:srgbClr val="262626"/>
              </a:buClr>
              <a:buSzPts val="1400"/>
              <a:buNone/>
            </a:pPr>
            <a:r>
              <a:rPr b="1" lang="en" sz="1400">
                <a:latin typeface="Times New Roman"/>
                <a:ea typeface="Times New Roman"/>
                <a:cs typeface="Times New Roman"/>
                <a:sym typeface="Times New Roman"/>
              </a:rPr>
              <a:t>Grade Level Courses are prepared for the typical student. An A is worth 6 points.</a:t>
            </a:r>
            <a:endParaRPr/>
          </a:p>
          <a:p>
            <a:pPr indent="0" lvl="0" marL="0" rtl="0" algn="l">
              <a:lnSpc>
                <a:spcPct val="102000"/>
              </a:lnSpc>
              <a:spcBef>
                <a:spcPts val="700"/>
              </a:spcBef>
              <a:spcAft>
                <a:spcPts val="0"/>
              </a:spcAft>
              <a:buClr>
                <a:srgbClr val="C76121"/>
              </a:buClr>
              <a:buSzPts val="1300"/>
              <a:buNone/>
            </a:pPr>
            <a:r>
              <a:rPr b="1" lang="en" sz="1300">
                <a:solidFill>
                  <a:srgbClr val="C76121"/>
                </a:solidFill>
                <a:latin typeface="Times New Roman"/>
                <a:ea typeface="Times New Roman"/>
                <a:cs typeface="Times New Roman"/>
                <a:sym typeface="Times New Roman"/>
              </a:rPr>
              <a:t>PAP, or Pre-Advanced Placement, can begin in middle school for both math and foreign language and count towards high school credit, but do not impact your GPA. An A is worth 7 points. PAP Designations </a:t>
            </a:r>
            <a:r>
              <a:rPr b="1" lang="en" sz="1300">
                <a:solidFill>
                  <a:srgbClr val="C76121"/>
                </a:solidFill>
                <a:latin typeface="Times New Roman"/>
                <a:ea typeface="Times New Roman"/>
                <a:cs typeface="Times New Roman"/>
                <a:sym typeface="Times New Roman"/>
              </a:rPr>
              <a:t>continue</a:t>
            </a:r>
            <a:r>
              <a:rPr b="1" lang="en" sz="1300">
                <a:solidFill>
                  <a:srgbClr val="C76121"/>
                </a:solidFill>
                <a:latin typeface="Times New Roman"/>
                <a:ea typeface="Times New Roman"/>
                <a:cs typeface="Times New Roman"/>
                <a:sym typeface="Times New Roman"/>
              </a:rPr>
              <a:t> in 9</a:t>
            </a:r>
            <a:r>
              <a:rPr b="1" baseline="30000" lang="en" sz="1300">
                <a:solidFill>
                  <a:srgbClr val="C76121"/>
                </a:solidFill>
                <a:latin typeface="Times New Roman"/>
                <a:ea typeface="Times New Roman"/>
                <a:cs typeface="Times New Roman"/>
                <a:sym typeface="Times New Roman"/>
              </a:rPr>
              <a:t>th</a:t>
            </a:r>
            <a:r>
              <a:rPr b="1" lang="en" sz="1300">
                <a:solidFill>
                  <a:srgbClr val="C76121"/>
                </a:solidFill>
                <a:latin typeface="Times New Roman"/>
                <a:ea typeface="Times New Roman"/>
                <a:cs typeface="Times New Roman"/>
                <a:sym typeface="Times New Roman"/>
              </a:rPr>
              <a:t>-10</a:t>
            </a:r>
            <a:r>
              <a:rPr b="1" baseline="30000" lang="en" sz="1300">
                <a:solidFill>
                  <a:srgbClr val="C76121"/>
                </a:solidFill>
                <a:latin typeface="Times New Roman"/>
                <a:ea typeface="Times New Roman"/>
                <a:cs typeface="Times New Roman"/>
                <a:sym typeface="Times New Roman"/>
              </a:rPr>
              <a:t>th</a:t>
            </a:r>
            <a:r>
              <a:rPr b="1" lang="en" sz="1300">
                <a:solidFill>
                  <a:srgbClr val="C76121"/>
                </a:solidFill>
                <a:latin typeface="Times New Roman"/>
                <a:ea typeface="Times New Roman"/>
                <a:cs typeface="Times New Roman"/>
                <a:sym typeface="Times New Roman"/>
              </a:rPr>
              <a:t> grades.</a:t>
            </a:r>
            <a:endParaRPr/>
          </a:p>
          <a:p>
            <a:pPr indent="0" lvl="0" marL="0" rtl="0" algn="l">
              <a:lnSpc>
                <a:spcPct val="102000"/>
              </a:lnSpc>
              <a:spcBef>
                <a:spcPts val="700"/>
              </a:spcBef>
              <a:spcAft>
                <a:spcPts val="0"/>
              </a:spcAft>
              <a:buClr>
                <a:srgbClr val="0070C0"/>
              </a:buClr>
              <a:buSzPts val="1300"/>
              <a:buNone/>
            </a:pPr>
            <a:r>
              <a:rPr b="1" lang="en" sz="1300">
                <a:solidFill>
                  <a:srgbClr val="0070C0"/>
                </a:solidFill>
                <a:latin typeface="Times New Roman"/>
                <a:ea typeface="Times New Roman"/>
                <a:cs typeface="Times New Roman"/>
                <a:sym typeface="Times New Roman"/>
              </a:rPr>
              <a:t>AP, Advanced Placement courses, begin as early as sophomore year. These courses are more rigorous and challenge students to push themselves in preparation for college. These courses count for high school credit, but can also result in college credits following AP Exams. You must score at least a 3 for college credit, although some universities only accept 4s and 5s. An A is worth 7 points.</a:t>
            </a:r>
            <a:endParaRPr/>
          </a:p>
          <a:p>
            <a:pPr indent="0" lvl="0" marL="0" rtl="0" algn="l">
              <a:lnSpc>
                <a:spcPct val="102000"/>
              </a:lnSpc>
              <a:spcBef>
                <a:spcPts val="700"/>
              </a:spcBef>
              <a:spcAft>
                <a:spcPts val="0"/>
              </a:spcAft>
              <a:buClr>
                <a:srgbClr val="00B050"/>
              </a:buClr>
              <a:buSzPts val="1300"/>
              <a:buNone/>
            </a:pPr>
            <a:r>
              <a:rPr b="1" lang="en" sz="1300">
                <a:solidFill>
                  <a:srgbClr val="00B050"/>
                </a:solidFill>
                <a:latin typeface="Times New Roman"/>
                <a:ea typeface="Times New Roman"/>
                <a:cs typeface="Times New Roman"/>
                <a:sym typeface="Times New Roman"/>
              </a:rPr>
              <a:t>Dual Credit courses give you high school and college credits at the same time. There is not an exam at the end. An A is worth 7 points. These are accepted at Texas colleges and some out-of-state schools as well.</a:t>
            </a:r>
            <a:endParaRPr/>
          </a:p>
          <a:p>
            <a:pPr indent="0" lvl="0" marL="0" rtl="0" algn="l">
              <a:lnSpc>
                <a:spcPct val="102000"/>
              </a:lnSpc>
              <a:spcBef>
                <a:spcPts val="700"/>
              </a:spcBef>
              <a:spcAft>
                <a:spcPts val="0"/>
              </a:spcAft>
              <a:buClr>
                <a:srgbClr val="00B050"/>
              </a:buClr>
              <a:buSzPts val="1300"/>
              <a:buNone/>
            </a:pPr>
            <a:r>
              <a:rPr b="1" lang="en" sz="1300">
                <a:solidFill>
                  <a:srgbClr val="00B050"/>
                </a:solidFill>
                <a:latin typeface="Times New Roman"/>
                <a:ea typeface="Times New Roman"/>
                <a:cs typeface="Times New Roman"/>
                <a:sym typeface="Times New Roman"/>
              </a:rPr>
              <a:t>ECP, or Early College Program, includes UT OnRamps and HCC ECP. These are actual college level courses that also give you high school and college credit. An A is worth 7 points.</a:t>
            </a:r>
            <a:endParaRPr/>
          </a:p>
          <a:p>
            <a:pPr indent="0" lvl="0" marL="0" rtl="0" algn="l">
              <a:lnSpc>
                <a:spcPct val="102000"/>
              </a:lnSpc>
              <a:spcBef>
                <a:spcPts val="700"/>
              </a:spcBef>
              <a:spcAft>
                <a:spcPts val="0"/>
              </a:spcAft>
              <a:buClr>
                <a:srgbClr val="262626"/>
              </a:buClr>
              <a:buSzPts val="1300"/>
              <a:buNone/>
            </a:pPr>
            <a:r>
              <a:t/>
            </a:r>
            <a:endParaRPr b="1" sz="1300">
              <a:solidFill>
                <a:srgbClr val="00B050"/>
              </a:solidFill>
              <a:latin typeface="Comic Sans MS"/>
              <a:ea typeface="Comic Sans MS"/>
              <a:cs typeface="Comic Sans MS"/>
              <a:sym typeface="Comic Sans MS"/>
            </a:endParaRPr>
          </a:p>
          <a:p>
            <a:pPr indent="0" lvl="0" marL="0" rtl="0" algn="l">
              <a:lnSpc>
                <a:spcPct val="102000"/>
              </a:lnSpc>
              <a:spcBef>
                <a:spcPts val="700"/>
              </a:spcBef>
              <a:spcAft>
                <a:spcPts val="0"/>
              </a:spcAft>
              <a:buClr>
                <a:srgbClr val="262626"/>
              </a:buClr>
              <a:buSzPts val="1300"/>
              <a:buNone/>
            </a:pPr>
            <a:r>
              <a:t/>
            </a:r>
            <a:endParaRPr b="1" sz="1300">
              <a:latin typeface="Comic Sans MS"/>
              <a:ea typeface="Comic Sans MS"/>
              <a:cs typeface="Comic Sans MS"/>
              <a:sym typeface="Comic Sans MS"/>
            </a:endParaRPr>
          </a:p>
          <a:p>
            <a:pPr indent="0" lvl="0" marL="0" rtl="0" algn="l">
              <a:lnSpc>
                <a:spcPct val="102000"/>
              </a:lnSpc>
              <a:spcBef>
                <a:spcPts val="700"/>
              </a:spcBef>
              <a:spcAft>
                <a:spcPts val="0"/>
              </a:spcAft>
              <a:buClr>
                <a:srgbClr val="262626"/>
              </a:buClr>
              <a:buSzPts val="1300"/>
              <a:buNone/>
            </a:pPr>
            <a:r>
              <a:t/>
            </a:r>
            <a:endParaRPr sz="1300">
              <a:latin typeface="Comic Sans MS"/>
              <a:ea typeface="Comic Sans MS"/>
              <a:cs typeface="Comic Sans MS"/>
              <a:sym typeface="Comic Sans MS"/>
            </a:endParaRPr>
          </a:p>
        </p:txBody>
      </p:sp>
      <p:sp>
        <p:nvSpPr>
          <p:cNvPr id="226" name="Google Shape;226;p36"/>
          <p:cNvSpPr/>
          <p:nvPr/>
        </p:nvSpPr>
        <p:spPr>
          <a:xfrm>
            <a:off x="8838008" y="3907664"/>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orbel"/>
              <a:ea typeface="Corbel"/>
              <a:cs typeface="Corbel"/>
              <a:sym typeface="Corbel"/>
            </a:endParaRPr>
          </a:p>
        </p:txBody>
      </p:sp>
      <p:cxnSp>
        <p:nvCxnSpPr>
          <p:cNvPr id="227" name="Google Shape;227;p36"/>
          <p:cNvCxnSpPr/>
          <p:nvPr/>
        </p:nvCxnSpPr>
        <p:spPr>
          <a:xfrm>
            <a:off x="0" y="4649798"/>
            <a:ext cx="8503800" cy="0"/>
          </a:xfrm>
          <a:prstGeom prst="straightConnector1">
            <a:avLst/>
          </a:prstGeom>
          <a:noFill/>
          <a:ln cap="flat" cmpd="sng" w="19050">
            <a:solidFill>
              <a:srgbClr val="262626"/>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31" name="Shape 231"/>
        <p:cNvGrpSpPr/>
        <p:nvPr/>
      </p:nvGrpSpPr>
      <p:grpSpPr>
        <a:xfrm>
          <a:off x="0" y="0"/>
          <a:ext cx="0" cy="0"/>
          <a:chOff x="0" y="0"/>
          <a:chExt cx="0" cy="0"/>
        </a:xfrm>
      </p:grpSpPr>
      <p:sp>
        <p:nvSpPr>
          <p:cNvPr id="232" name="Google Shape;232;p37"/>
          <p:cNvSpPr/>
          <p:nvPr/>
        </p:nvSpPr>
        <p:spPr>
          <a:xfrm>
            <a:off x="8838008" y="403543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cxnSp>
        <p:nvCxnSpPr>
          <p:cNvPr id="233" name="Google Shape;233;p37"/>
          <p:cNvCxnSpPr/>
          <p:nvPr/>
        </p:nvCxnSpPr>
        <p:spPr>
          <a:xfrm>
            <a:off x="0" y="4649798"/>
            <a:ext cx="3372000" cy="0"/>
          </a:xfrm>
          <a:prstGeom prst="straightConnector1">
            <a:avLst/>
          </a:prstGeom>
          <a:noFill/>
          <a:ln cap="flat" cmpd="sng" w="19050">
            <a:solidFill>
              <a:srgbClr val="FEFEFE"/>
            </a:solidFill>
            <a:prstDash val="solid"/>
            <a:round/>
            <a:headEnd len="sm" w="sm" type="none"/>
            <a:tailEnd len="sm" w="sm" type="none"/>
          </a:ln>
        </p:spPr>
      </p:cxnSp>
      <p:sp>
        <p:nvSpPr>
          <p:cNvPr id="234" name="Google Shape;234;p37"/>
          <p:cNvSpPr/>
          <p:nvPr/>
        </p:nvSpPr>
        <p:spPr>
          <a:xfrm>
            <a:off x="229" y="0"/>
            <a:ext cx="91437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235" name="Google Shape;235;p37"/>
          <p:cNvSpPr txBox="1"/>
          <p:nvPr>
            <p:ph type="title"/>
          </p:nvPr>
        </p:nvSpPr>
        <p:spPr>
          <a:xfrm>
            <a:off x="571503" y="475334"/>
            <a:ext cx="4082700" cy="1551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3500"/>
              <a:buFont typeface="Century Schoolbook"/>
              <a:buNone/>
            </a:pPr>
            <a:r>
              <a:rPr lang="en" sz="3500">
                <a:solidFill>
                  <a:schemeClr val="lt1"/>
                </a:solidFill>
              </a:rPr>
              <a:t>GPA, Class Rank, and All That Jazz</a:t>
            </a:r>
            <a:endParaRPr/>
          </a:p>
        </p:txBody>
      </p:sp>
      <p:sp>
        <p:nvSpPr>
          <p:cNvPr id="236" name="Google Shape;236;p37"/>
          <p:cNvSpPr/>
          <p:nvPr/>
        </p:nvSpPr>
        <p:spPr>
          <a:xfrm flipH="1">
            <a:off x="4" y="4035434"/>
            <a:ext cx="305987"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7" name="Google Shape;237;p37"/>
          <p:cNvSpPr txBox="1"/>
          <p:nvPr>
            <p:ph idx="2" type="body"/>
          </p:nvPr>
        </p:nvSpPr>
        <p:spPr>
          <a:xfrm>
            <a:off x="571501" y="1557338"/>
            <a:ext cx="4082700" cy="3111000"/>
          </a:xfrm>
          <a:prstGeom prst="rect">
            <a:avLst/>
          </a:prstGeom>
          <a:noFill/>
          <a:ln>
            <a:noFill/>
          </a:ln>
        </p:spPr>
        <p:txBody>
          <a:bodyPr anchorCtr="0" anchor="t" bIns="34275" lIns="68575" spcFirstLastPara="1" rIns="68575" wrap="square" tIns="34275">
            <a:noAutofit/>
          </a:bodyPr>
          <a:lstStyle/>
          <a:p>
            <a:pPr indent="-247650" lvl="0" marL="215900" rtl="0" algn="l">
              <a:lnSpc>
                <a:spcPct val="112000"/>
              </a:lnSpc>
              <a:spcBef>
                <a:spcPts val="0"/>
              </a:spcBef>
              <a:spcAft>
                <a:spcPts val="0"/>
              </a:spcAft>
              <a:buClr>
                <a:srgbClr val="B1D8E3"/>
              </a:buClr>
              <a:buSzPts val="1700"/>
              <a:buFont typeface="Arial"/>
              <a:buChar char="•"/>
            </a:pPr>
            <a:r>
              <a:rPr b="1" lang="en" sz="1200">
                <a:solidFill>
                  <a:srgbClr val="B1D8E3"/>
                </a:solidFill>
              </a:rPr>
              <a:t>Students are ranked into quarters by their grade point average. Your goal is to finish in the top two quarters. You will have a choice on whether to place your rank on your transcript.</a:t>
            </a:r>
            <a:endParaRPr sz="1200"/>
          </a:p>
          <a:p>
            <a:pPr indent="-247650" lvl="0" marL="215900" rtl="0" algn="l">
              <a:lnSpc>
                <a:spcPct val="112000"/>
              </a:lnSpc>
              <a:spcBef>
                <a:spcPts val="700"/>
              </a:spcBef>
              <a:spcAft>
                <a:spcPts val="0"/>
              </a:spcAft>
              <a:buClr>
                <a:srgbClr val="B1D8E3"/>
              </a:buClr>
              <a:buSzPts val="1700"/>
              <a:buFont typeface="Arial"/>
              <a:buChar char="•"/>
            </a:pPr>
            <a:r>
              <a:rPr b="1" lang="en" sz="1200">
                <a:solidFill>
                  <a:srgbClr val="B1D8E3"/>
                </a:solidFill>
              </a:rPr>
              <a:t>There are multiple valedictorians and salutatorians based on their GPA, rather than their real averages. A 90 receives the same grade points as a 99.</a:t>
            </a:r>
            <a:endParaRPr sz="1200"/>
          </a:p>
          <a:p>
            <a:pPr indent="-247650" lvl="0" marL="215900" rtl="0" algn="l">
              <a:lnSpc>
                <a:spcPct val="112000"/>
              </a:lnSpc>
              <a:spcBef>
                <a:spcPts val="700"/>
              </a:spcBef>
              <a:spcAft>
                <a:spcPts val="0"/>
              </a:spcAft>
              <a:buClr>
                <a:srgbClr val="B1D8E3"/>
              </a:buClr>
              <a:buSzPts val="1700"/>
              <a:buFont typeface="Arial"/>
              <a:buChar char="•"/>
            </a:pPr>
            <a:r>
              <a:rPr b="1" lang="en" sz="1200">
                <a:solidFill>
                  <a:srgbClr val="B1D8E3"/>
                </a:solidFill>
              </a:rPr>
              <a:t>You are allowed four advanced courses per year. The top GPA at Stratford is a 6.5 weighted on a 6.0 weighted standard.</a:t>
            </a:r>
            <a:endParaRPr sz="1200"/>
          </a:p>
          <a:p>
            <a:pPr indent="-247650" lvl="0" marL="215900" rtl="0" algn="l">
              <a:lnSpc>
                <a:spcPct val="112000"/>
              </a:lnSpc>
              <a:spcBef>
                <a:spcPts val="700"/>
              </a:spcBef>
              <a:spcAft>
                <a:spcPts val="0"/>
              </a:spcAft>
              <a:buClr>
                <a:srgbClr val="B1D8E3"/>
              </a:buClr>
              <a:buSzPts val="1700"/>
              <a:buFont typeface="Arial"/>
              <a:buChar char="•"/>
            </a:pPr>
            <a:r>
              <a:rPr b="1" lang="en" sz="1200">
                <a:solidFill>
                  <a:srgbClr val="B1D8E3"/>
                </a:solidFill>
              </a:rPr>
              <a:t>State schools in Texas have a rule that top 10%  are automatically admitted with the exception of UT Austin who auto admits only the top 5%.</a:t>
            </a:r>
            <a:endParaRPr sz="1200"/>
          </a:p>
        </p:txBody>
      </p:sp>
      <p:sp>
        <p:nvSpPr>
          <p:cNvPr id="238" name="Google Shape;238;p37"/>
          <p:cNvSpPr/>
          <p:nvPr/>
        </p:nvSpPr>
        <p:spPr>
          <a:xfrm flipH="1">
            <a:off x="5061250" y="0"/>
            <a:ext cx="4082749" cy="5151602"/>
          </a:xfrm>
          <a:custGeom>
            <a:rect b="b" l="l" r="r" t="t"/>
            <a:pathLst>
              <a:path extrusionOk="0" h="6845983" w="5443666">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lt1">
              <a:alpha val="8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pic>
        <p:nvPicPr>
          <p:cNvPr id="239" name="Google Shape;239;p37"/>
          <p:cNvPicPr preferRelativeResize="0"/>
          <p:nvPr>
            <p:ph idx="1" type="body"/>
          </p:nvPr>
        </p:nvPicPr>
        <p:blipFill rotWithShape="1">
          <a:blip r:embed="rId3">
            <a:alphaModFix/>
          </a:blip>
          <a:srcRect b="0" l="13364" r="35116" t="0"/>
          <a:stretch/>
        </p:blipFill>
        <p:spPr>
          <a:xfrm>
            <a:off x="5232701" y="8"/>
            <a:ext cx="39114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D8E3"/>
        </a:solidFill>
      </p:bgPr>
    </p:bg>
    <p:spTree>
      <p:nvGrpSpPr>
        <p:cNvPr id="243" name="Shape 243"/>
        <p:cNvGrpSpPr/>
        <p:nvPr/>
      </p:nvGrpSpPr>
      <p:grpSpPr>
        <a:xfrm>
          <a:off x="0" y="0"/>
          <a:ext cx="0" cy="0"/>
          <a:chOff x="0" y="0"/>
          <a:chExt cx="0" cy="0"/>
        </a:xfrm>
      </p:grpSpPr>
      <p:sp>
        <p:nvSpPr>
          <p:cNvPr id="244" name="Google Shape;244;p38"/>
          <p:cNvSpPr/>
          <p:nvPr/>
        </p:nvSpPr>
        <p:spPr>
          <a:xfrm>
            <a:off x="8838008" y="403543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orbel"/>
              <a:ea typeface="Corbel"/>
              <a:cs typeface="Corbel"/>
              <a:sym typeface="Corbel"/>
            </a:endParaRPr>
          </a:p>
        </p:txBody>
      </p:sp>
      <p:cxnSp>
        <p:nvCxnSpPr>
          <p:cNvPr id="245" name="Google Shape;245;p38"/>
          <p:cNvCxnSpPr/>
          <p:nvPr/>
        </p:nvCxnSpPr>
        <p:spPr>
          <a:xfrm>
            <a:off x="0" y="4649798"/>
            <a:ext cx="3372000" cy="0"/>
          </a:xfrm>
          <a:prstGeom prst="straightConnector1">
            <a:avLst/>
          </a:prstGeom>
          <a:noFill/>
          <a:ln cap="flat" cmpd="sng" w="19050">
            <a:solidFill>
              <a:srgbClr val="262626"/>
            </a:solidFill>
            <a:prstDash val="solid"/>
            <a:round/>
            <a:headEnd len="sm" w="sm" type="none"/>
            <a:tailEnd len="sm" w="sm" type="none"/>
          </a:ln>
        </p:spPr>
      </p:cxnSp>
      <p:sp>
        <p:nvSpPr>
          <p:cNvPr id="246" name="Google Shape;246;p38"/>
          <p:cNvSpPr/>
          <p:nvPr/>
        </p:nvSpPr>
        <p:spPr>
          <a:xfrm>
            <a:off x="0" y="0"/>
            <a:ext cx="9144000" cy="5143500"/>
          </a:xfrm>
          <a:prstGeom prst="rect">
            <a:avLst/>
          </a:prstGeom>
          <a:solidFill>
            <a:srgbClr val="B1D8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247" name="Google Shape;247;p38"/>
          <p:cNvSpPr txBox="1"/>
          <p:nvPr>
            <p:ph type="title"/>
          </p:nvPr>
        </p:nvSpPr>
        <p:spPr>
          <a:xfrm>
            <a:off x="5895657" y="659320"/>
            <a:ext cx="3003900" cy="1603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62626"/>
              </a:buClr>
              <a:buSzPts val="2400"/>
              <a:buFont typeface="Century Schoolbook"/>
              <a:buNone/>
            </a:pPr>
            <a:r>
              <a:rPr lang="en" sz="2400"/>
              <a:t>Extra-Curricular</a:t>
            </a:r>
            <a:br>
              <a:rPr lang="en" sz="2400"/>
            </a:br>
            <a:r>
              <a:rPr lang="en" sz="2400"/>
              <a:t>Activities show that </a:t>
            </a:r>
            <a:br>
              <a:rPr lang="en" sz="2400"/>
            </a:br>
            <a:r>
              <a:rPr lang="en" sz="2400"/>
              <a:t>you are </a:t>
            </a:r>
            <a:br>
              <a:rPr lang="en" sz="2400"/>
            </a:br>
            <a:r>
              <a:rPr lang="en" sz="2400"/>
              <a:t>well-rounded! </a:t>
            </a:r>
            <a:endParaRPr/>
          </a:p>
        </p:txBody>
      </p:sp>
      <p:cxnSp>
        <p:nvCxnSpPr>
          <p:cNvPr id="248" name="Google Shape;248;p38"/>
          <p:cNvCxnSpPr/>
          <p:nvPr/>
        </p:nvCxnSpPr>
        <p:spPr>
          <a:xfrm rot="10800000">
            <a:off x="5651099" y="659320"/>
            <a:ext cx="3492900" cy="0"/>
          </a:xfrm>
          <a:prstGeom prst="straightConnector1">
            <a:avLst/>
          </a:prstGeom>
          <a:noFill/>
          <a:ln cap="flat" cmpd="sng" w="19050">
            <a:solidFill>
              <a:srgbClr val="262626"/>
            </a:solidFill>
            <a:prstDash val="solid"/>
            <a:round/>
            <a:headEnd len="sm" w="sm" type="none"/>
            <a:tailEnd len="sm" w="sm" type="none"/>
          </a:ln>
        </p:spPr>
      </p:cxnSp>
      <p:sp>
        <p:nvSpPr>
          <p:cNvPr id="249" name="Google Shape;249;p38"/>
          <p:cNvSpPr txBox="1"/>
          <p:nvPr>
            <p:ph idx="2" type="body"/>
          </p:nvPr>
        </p:nvSpPr>
        <p:spPr>
          <a:xfrm>
            <a:off x="5863903" y="2277257"/>
            <a:ext cx="3067200" cy="2072700"/>
          </a:xfrm>
          <a:prstGeom prst="rect">
            <a:avLst/>
          </a:prstGeom>
          <a:solidFill>
            <a:schemeClr val="accent3"/>
          </a:solidFill>
          <a:ln>
            <a:noFill/>
          </a:ln>
        </p:spPr>
        <p:txBody>
          <a:bodyPr anchorCtr="0" anchor="ctr" bIns="34275" lIns="68575" spcFirstLastPara="1" rIns="68575" wrap="square" tIns="34275">
            <a:normAutofit/>
          </a:bodyPr>
          <a:lstStyle/>
          <a:p>
            <a:pPr indent="0" lvl="0" marL="215900" rtl="0" algn="l">
              <a:lnSpc>
                <a:spcPct val="112000"/>
              </a:lnSpc>
              <a:spcBef>
                <a:spcPts val="0"/>
              </a:spcBef>
              <a:spcAft>
                <a:spcPts val="0"/>
              </a:spcAft>
              <a:buClr>
                <a:srgbClr val="262626"/>
              </a:buClr>
              <a:buSzPts val="1800"/>
              <a:buNone/>
            </a:pPr>
            <a:r>
              <a:rPr lang="en" sz="1800"/>
              <a:t>Colleges want diverse students, so be unique.</a:t>
            </a:r>
            <a:endParaRPr/>
          </a:p>
          <a:p>
            <a:pPr indent="0" lvl="0" marL="215900" rtl="0" algn="l">
              <a:lnSpc>
                <a:spcPct val="112000"/>
              </a:lnSpc>
              <a:spcBef>
                <a:spcPts val="700"/>
              </a:spcBef>
              <a:spcAft>
                <a:spcPts val="0"/>
              </a:spcAft>
              <a:buClr>
                <a:srgbClr val="262626"/>
              </a:buClr>
              <a:buSzPts val="1800"/>
              <a:buNone/>
            </a:pPr>
            <a:r>
              <a:rPr lang="en" sz="1800"/>
              <a:t> Select one to three extra-curricular activities. </a:t>
            </a:r>
            <a:endParaRPr/>
          </a:p>
          <a:p>
            <a:pPr indent="0" lvl="0" marL="215900" rtl="0" algn="l">
              <a:lnSpc>
                <a:spcPct val="112000"/>
              </a:lnSpc>
              <a:spcBef>
                <a:spcPts val="700"/>
              </a:spcBef>
              <a:spcAft>
                <a:spcPts val="0"/>
              </a:spcAft>
              <a:buClr>
                <a:srgbClr val="262626"/>
              </a:buClr>
              <a:buSzPts val="1800"/>
              <a:buNone/>
            </a:pPr>
            <a:r>
              <a:rPr lang="en" sz="1800"/>
              <a:t>Stick to these activities to show you are committed.</a:t>
            </a:r>
            <a:endParaRPr/>
          </a:p>
        </p:txBody>
      </p:sp>
      <p:sp>
        <p:nvSpPr>
          <p:cNvPr id="250" name="Google Shape;250;p38"/>
          <p:cNvSpPr/>
          <p:nvPr/>
        </p:nvSpPr>
        <p:spPr>
          <a:xfrm>
            <a:off x="8838009" y="874474"/>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orbel"/>
              <a:ea typeface="Corbel"/>
              <a:cs typeface="Corbel"/>
              <a:sym typeface="Corbel"/>
            </a:endParaRPr>
          </a:p>
        </p:txBody>
      </p:sp>
      <p:pic>
        <p:nvPicPr>
          <p:cNvPr descr="A person with a football ball on a field&#10;&#10;Description automatically generated" id="251" name="Google Shape;251;p38"/>
          <p:cNvPicPr preferRelativeResize="0"/>
          <p:nvPr/>
        </p:nvPicPr>
        <p:blipFill rotWithShape="1">
          <a:blip r:embed="rId3">
            <a:alphaModFix/>
          </a:blip>
          <a:srcRect b="0" l="17150" r="8157" t="0"/>
          <a:stretch/>
        </p:blipFill>
        <p:spPr>
          <a:xfrm>
            <a:off x="1803898" y="2376481"/>
            <a:ext cx="3388211" cy="2767019"/>
          </a:xfrm>
          <a:prstGeom prst="rect">
            <a:avLst/>
          </a:prstGeom>
          <a:noFill/>
          <a:ln>
            <a:noFill/>
          </a:ln>
        </p:spPr>
      </p:pic>
      <p:pic>
        <p:nvPicPr>
          <p:cNvPr descr="A group of people sitting at a park&#10;&#10;Description automatically generated" id="252" name="Google Shape;252;p38"/>
          <p:cNvPicPr preferRelativeResize="0"/>
          <p:nvPr/>
        </p:nvPicPr>
        <p:blipFill rotWithShape="1">
          <a:blip r:embed="rId4">
            <a:alphaModFix/>
          </a:blip>
          <a:srcRect b="0" l="8919" r="23922" t="0"/>
          <a:stretch/>
        </p:blipFill>
        <p:spPr>
          <a:xfrm>
            <a:off x="-1" y="8"/>
            <a:ext cx="3209492" cy="3046738"/>
          </a:xfrm>
          <a:custGeom>
            <a:rect b="b" l="l" r="r" t="t"/>
            <a:pathLst>
              <a:path extrusionOk="0" h="3749831" w="3950144">
                <a:moveTo>
                  <a:pt x="0" y="0"/>
                </a:moveTo>
                <a:lnTo>
                  <a:pt x="3950144" y="0"/>
                </a:lnTo>
                <a:lnTo>
                  <a:pt x="3950144" y="2780881"/>
                </a:lnTo>
                <a:lnTo>
                  <a:pt x="2071742" y="2780881"/>
                </a:lnTo>
                <a:lnTo>
                  <a:pt x="2071742" y="3749831"/>
                </a:lnTo>
                <a:lnTo>
                  <a:pt x="0" y="3749831"/>
                </a:lnTo>
                <a:close/>
              </a:path>
            </a:pathLst>
          </a:custGeom>
          <a:noFill/>
          <a:ln>
            <a:noFill/>
          </a:ln>
        </p:spPr>
      </p:pic>
      <p:pic>
        <p:nvPicPr>
          <p:cNvPr descr="A group of people sitting at a table&#10;&#10;Description automatically generated" id="253" name="Google Shape;253;p38"/>
          <p:cNvPicPr preferRelativeResize="0"/>
          <p:nvPr>
            <p:ph idx="1" type="body"/>
          </p:nvPr>
        </p:nvPicPr>
        <p:blipFill rotWithShape="1">
          <a:blip r:embed="rId5">
            <a:alphaModFix/>
          </a:blip>
          <a:srcRect b="0" l="13582" r="30915" t="0"/>
          <a:stretch/>
        </p:blipFill>
        <p:spPr>
          <a:xfrm>
            <a:off x="3323495" y="8"/>
            <a:ext cx="1878900" cy="2259600"/>
          </a:xfrm>
          <a:prstGeom prst="rect">
            <a:avLst/>
          </a:prstGeom>
          <a:noFill/>
          <a:ln>
            <a:noFill/>
          </a:ln>
        </p:spPr>
      </p:pic>
      <p:pic>
        <p:nvPicPr>
          <p:cNvPr descr="A picture containing grass, person, game, playing&#10;&#10;Description automatically generated" id="254" name="Google Shape;254;p38"/>
          <p:cNvPicPr preferRelativeResize="0"/>
          <p:nvPr/>
        </p:nvPicPr>
        <p:blipFill rotWithShape="1">
          <a:blip r:embed="rId6">
            <a:alphaModFix/>
          </a:blip>
          <a:srcRect b="0" l="14736" r="22236" t="0"/>
          <a:stretch/>
        </p:blipFill>
        <p:spPr>
          <a:xfrm>
            <a:off x="1" y="3167310"/>
            <a:ext cx="1683249" cy="1976191"/>
          </a:xfrm>
          <a:prstGeom prst="rect">
            <a:avLst/>
          </a:prstGeom>
          <a:noFill/>
          <a:ln>
            <a:noFill/>
          </a:ln>
        </p:spPr>
      </p:pic>
      <p:sp>
        <p:nvSpPr>
          <p:cNvPr id="255" name="Google Shape;255;p38"/>
          <p:cNvSpPr txBox="1"/>
          <p:nvPr/>
        </p:nvSpPr>
        <p:spPr>
          <a:xfrm>
            <a:off x="9005452" y="4993459"/>
            <a:ext cx="138600" cy="1461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t/>
            </a:r>
            <a:endParaRPr sz="500">
              <a:solidFill>
                <a:srgbClr val="FFFFFF"/>
              </a:solidFill>
              <a:latin typeface="Corbel"/>
              <a:ea typeface="Corbel"/>
              <a:cs typeface="Corbel"/>
              <a:sym typeface="Corbe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59" name="Shape 259"/>
        <p:cNvGrpSpPr/>
        <p:nvPr/>
      </p:nvGrpSpPr>
      <p:grpSpPr>
        <a:xfrm>
          <a:off x="0" y="0"/>
          <a:ext cx="0" cy="0"/>
          <a:chOff x="0" y="0"/>
          <a:chExt cx="0" cy="0"/>
        </a:xfrm>
      </p:grpSpPr>
      <p:sp>
        <p:nvSpPr>
          <p:cNvPr id="260" name="Google Shape;260;p39"/>
          <p:cNvSpPr/>
          <p:nvPr/>
        </p:nvSpPr>
        <p:spPr>
          <a:xfrm>
            <a:off x="8838008" y="403543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cxnSp>
        <p:nvCxnSpPr>
          <p:cNvPr id="261" name="Google Shape;261;p39"/>
          <p:cNvCxnSpPr/>
          <p:nvPr/>
        </p:nvCxnSpPr>
        <p:spPr>
          <a:xfrm>
            <a:off x="0" y="4649798"/>
            <a:ext cx="3372000" cy="0"/>
          </a:xfrm>
          <a:prstGeom prst="straightConnector1">
            <a:avLst/>
          </a:prstGeom>
          <a:noFill/>
          <a:ln cap="flat" cmpd="sng" w="19050">
            <a:solidFill>
              <a:srgbClr val="FEFEFE"/>
            </a:solidFill>
            <a:prstDash val="solid"/>
            <a:round/>
            <a:headEnd len="sm" w="sm" type="none"/>
            <a:tailEnd len="sm" w="sm" type="none"/>
          </a:ln>
        </p:spPr>
      </p:cxnSp>
      <p:sp>
        <p:nvSpPr>
          <p:cNvPr id="262" name="Google Shape;262;p39"/>
          <p:cNvSpPr/>
          <p:nvPr/>
        </p:nvSpPr>
        <p:spPr>
          <a:xfrm>
            <a:off x="-56600" y="137475"/>
            <a:ext cx="9144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263" name="Google Shape;263;p39"/>
          <p:cNvSpPr txBox="1"/>
          <p:nvPr>
            <p:ph type="title"/>
          </p:nvPr>
        </p:nvSpPr>
        <p:spPr>
          <a:xfrm>
            <a:off x="3815603" y="419758"/>
            <a:ext cx="4756800" cy="1113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2900"/>
              <a:buFont typeface="Century Schoolbook"/>
              <a:buNone/>
            </a:pPr>
            <a:r>
              <a:rPr lang="en" sz="2900">
                <a:solidFill>
                  <a:schemeClr val="lt1"/>
                </a:solidFill>
              </a:rPr>
              <a:t>Great </a:t>
            </a:r>
            <a:br>
              <a:rPr lang="en" sz="2900">
                <a:solidFill>
                  <a:schemeClr val="lt1"/>
                </a:solidFill>
              </a:rPr>
            </a:br>
            <a:r>
              <a:rPr lang="en" sz="2900">
                <a:solidFill>
                  <a:schemeClr val="lt1"/>
                </a:solidFill>
              </a:rPr>
              <a:t>Extra-Curricular Activities</a:t>
            </a:r>
            <a:endParaRPr/>
          </a:p>
        </p:txBody>
      </p:sp>
      <p:sp>
        <p:nvSpPr>
          <p:cNvPr id="264" name="Google Shape;264;p39"/>
          <p:cNvSpPr/>
          <p:nvPr/>
        </p:nvSpPr>
        <p:spPr>
          <a:xfrm>
            <a:off x="1" y="1"/>
            <a:ext cx="3099916" cy="2661397"/>
          </a:xfrm>
          <a:custGeom>
            <a:rect b="b" l="l" r="r" t="t"/>
            <a:pathLst>
              <a:path extrusionOk="0" h="3548529" w="4133221">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alibri"/>
              <a:ea typeface="Calibri"/>
              <a:cs typeface="Calibri"/>
              <a:sym typeface="Calibri"/>
            </a:endParaRPr>
          </a:p>
        </p:txBody>
      </p:sp>
      <p:sp>
        <p:nvSpPr>
          <p:cNvPr id="265" name="Google Shape;265;p39"/>
          <p:cNvSpPr/>
          <p:nvPr/>
        </p:nvSpPr>
        <p:spPr>
          <a:xfrm>
            <a:off x="8838009" y="80724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6" name="Google Shape;266;p39"/>
          <p:cNvSpPr/>
          <p:nvPr/>
        </p:nvSpPr>
        <p:spPr>
          <a:xfrm>
            <a:off x="2851" y="2881640"/>
            <a:ext cx="2490867" cy="2261859"/>
          </a:xfrm>
          <a:custGeom>
            <a:rect b="b" l="l" r="r" t="t"/>
            <a:pathLst>
              <a:path extrusionOk="0" h="3015812" w="3321156">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alibri"/>
              <a:ea typeface="Calibri"/>
              <a:cs typeface="Calibri"/>
              <a:sym typeface="Calibri"/>
            </a:endParaRPr>
          </a:p>
        </p:txBody>
      </p:sp>
      <p:sp>
        <p:nvSpPr>
          <p:cNvPr id="267" name="Google Shape;267;p39"/>
          <p:cNvSpPr/>
          <p:nvPr/>
        </p:nvSpPr>
        <p:spPr>
          <a:xfrm>
            <a:off x="2545898" y="1872501"/>
            <a:ext cx="2338800" cy="2338800"/>
          </a:xfrm>
          <a:prstGeom prst="ellipse">
            <a:avLst/>
          </a:prstGeom>
          <a:solidFill>
            <a:srgbClr val="FFFFF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alibri"/>
              <a:ea typeface="Calibri"/>
              <a:cs typeface="Calibri"/>
              <a:sym typeface="Calibri"/>
            </a:endParaRPr>
          </a:p>
        </p:txBody>
      </p:sp>
      <p:pic>
        <p:nvPicPr>
          <p:cNvPr descr="A person and person shaking hands&#10;&#10;AI-generated content may be incorrect." id="268" name="Google Shape;268;p39"/>
          <p:cNvPicPr preferRelativeResize="0"/>
          <p:nvPr/>
        </p:nvPicPr>
        <p:blipFill rotWithShape="1">
          <a:blip r:embed="rId3">
            <a:alphaModFix/>
          </a:blip>
          <a:srcRect b="0" l="7690" r="25559" t="0"/>
          <a:stretch/>
        </p:blipFill>
        <p:spPr>
          <a:xfrm>
            <a:off x="2669342" y="1995945"/>
            <a:ext cx="2088261" cy="2088261"/>
          </a:xfrm>
          <a:custGeom>
            <a:rect b="b" l="l" r="r" t="t"/>
            <a:pathLst>
              <a:path extrusionOk="0" h="2880360" w="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ln>
            <a:noFill/>
          </a:ln>
        </p:spPr>
      </p:pic>
      <p:pic>
        <p:nvPicPr>
          <p:cNvPr descr="A picture containing grass, person, outdoor, person&#10;&#10;Description automatically generated" id="269" name="Google Shape;269;p39"/>
          <p:cNvPicPr preferRelativeResize="0"/>
          <p:nvPr/>
        </p:nvPicPr>
        <p:blipFill rotWithShape="1">
          <a:blip r:embed="rId4">
            <a:alphaModFix/>
          </a:blip>
          <a:srcRect b="0" l="1236" r="11091" t="0"/>
          <a:stretch/>
        </p:blipFill>
        <p:spPr>
          <a:xfrm>
            <a:off x="15" y="8"/>
            <a:ext cx="2975980" cy="2537460"/>
          </a:xfrm>
          <a:custGeom>
            <a:rect b="b" l="l" r="r" t="t"/>
            <a:pathLst>
              <a:path extrusionOk="0" h="3383280" w="3967973">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ln>
            <a:noFill/>
          </a:ln>
        </p:spPr>
      </p:pic>
      <p:pic>
        <p:nvPicPr>
          <p:cNvPr descr="A group of people running on a field&#10;&#10;Description automatically generated" id="270" name="Google Shape;270;p39"/>
          <p:cNvPicPr preferRelativeResize="0"/>
          <p:nvPr/>
        </p:nvPicPr>
        <p:blipFill rotWithShape="1">
          <a:blip r:embed="rId5">
            <a:alphaModFix/>
          </a:blip>
          <a:srcRect b="0" l="16102" r="15555" t="0"/>
          <a:stretch/>
        </p:blipFill>
        <p:spPr>
          <a:xfrm>
            <a:off x="3619" y="3005445"/>
            <a:ext cx="2366303" cy="2138062"/>
          </a:xfrm>
          <a:custGeom>
            <a:rect b="b" l="l" r="r" t="t"/>
            <a:pathLst>
              <a:path extrusionOk="0" h="2850749" w="3155071">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ln>
            <a:noFill/>
          </a:ln>
        </p:spPr>
      </p:pic>
      <p:sp>
        <p:nvSpPr>
          <p:cNvPr id="271" name="Google Shape;271;p39"/>
          <p:cNvSpPr txBox="1"/>
          <p:nvPr>
            <p:ph idx="2" type="body"/>
          </p:nvPr>
        </p:nvSpPr>
        <p:spPr>
          <a:xfrm>
            <a:off x="5119688" y="1421607"/>
            <a:ext cx="3453000" cy="3038100"/>
          </a:xfrm>
          <a:prstGeom prst="rect">
            <a:avLst/>
          </a:prstGeom>
          <a:noFill/>
          <a:ln>
            <a:noFill/>
          </a:ln>
        </p:spPr>
        <p:txBody>
          <a:bodyPr anchorCtr="0" anchor="t" bIns="34275" lIns="68575" spcFirstLastPara="1" rIns="68575" wrap="square" tIns="34275">
            <a:normAutofit/>
          </a:bodyPr>
          <a:lstStyle/>
          <a:p>
            <a:pPr indent="-215900" lvl="0" marL="215900" rtl="0" algn="l">
              <a:lnSpc>
                <a:spcPct val="102000"/>
              </a:lnSpc>
              <a:spcBef>
                <a:spcPts val="0"/>
              </a:spcBef>
              <a:spcAft>
                <a:spcPts val="0"/>
              </a:spcAft>
              <a:buClr>
                <a:schemeClr val="lt1"/>
              </a:buClr>
              <a:buSzPts val="1400"/>
              <a:buNone/>
            </a:pPr>
            <a:r>
              <a:rPr b="1" lang="en" sz="1400">
                <a:solidFill>
                  <a:schemeClr val="lt1"/>
                </a:solidFill>
              </a:rPr>
              <a:t>Encourage your student to share their talents in …</a:t>
            </a:r>
            <a:endParaRPr/>
          </a:p>
          <a:p>
            <a:pPr indent="-215900" lvl="0" marL="215900" rtl="0" algn="l">
              <a:lnSpc>
                <a:spcPct val="102000"/>
              </a:lnSpc>
              <a:spcBef>
                <a:spcPts val="700"/>
              </a:spcBef>
              <a:spcAft>
                <a:spcPts val="0"/>
              </a:spcAft>
              <a:buClr>
                <a:schemeClr val="lt1"/>
              </a:buClr>
              <a:buSzPts val="1400"/>
              <a:buFont typeface="Arial"/>
              <a:buChar char="•"/>
            </a:pPr>
            <a:r>
              <a:rPr b="1" lang="en" sz="1400">
                <a:solidFill>
                  <a:schemeClr val="lt1"/>
                </a:solidFill>
              </a:rPr>
              <a:t>Band</a:t>
            </a:r>
            <a:endParaRPr/>
          </a:p>
          <a:p>
            <a:pPr indent="-215900" lvl="0" marL="215900" rtl="0" algn="l">
              <a:lnSpc>
                <a:spcPct val="102000"/>
              </a:lnSpc>
              <a:spcBef>
                <a:spcPts val="700"/>
              </a:spcBef>
              <a:spcAft>
                <a:spcPts val="0"/>
              </a:spcAft>
              <a:buClr>
                <a:schemeClr val="lt1"/>
              </a:buClr>
              <a:buSzPts val="1400"/>
              <a:buFont typeface="Arial"/>
              <a:buChar char="•"/>
            </a:pPr>
            <a:r>
              <a:rPr b="1" lang="en" sz="1400">
                <a:solidFill>
                  <a:schemeClr val="lt1"/>
                </a:solidFill>
              </a:rPr>
              <a:t>Theater</a:t>
            </a:r>
            <a:endParaRPr/>
          </a:p>
          <a:p>
            <a:pPr indent="-215900" lvl="0" marL="215900" rtl="0" algn="l">
              <a:lnSpc>
                <a:spcPct val="102000"/>
              </a:lnSpc>
              <a:spcBef>
                <a:spcPts val="700"/>
              </a:spcBef>
              <a:spcAft>
                <a:spcPts val="0"/>
              </a:spcAft>
              <a:buClr>
                <a:schemeClr val="lt1"/>
              </a:buClr>
              <a:buSzPts val="1400"/>
              <a:buFont typeface="Arial"/>
              <a:buChar char="•"/>
            </a:pPr>
            <a:r>
              <a:rPr b="1" lang="en" sz="1400">
                <a:solidFill>
                  <a:schemeClr val="lt1"/>
                </a:solidFill>
              </a:rPr>
              <a:t>Choir</a:t>
            </a:r>
            <a:endParaRPr/>
          </a:p>
          <a:p>
            <a:pPr indent="-215900" lvl="0" marL="215900" rtl="0" algn="l">
              <a:lnSpc>
                <a:spcPct val="102000"/>
              </a:lnSpc>
              <a:spcBef>
                <a:spcPts val="700"/>
              </a:spcBef>
              <a:spcAft>
                <a:spcPts val="0"/>
              </a:spcAft>
              <a:buClr>
                <a:schemeClr val="lt1"/>
              </a:buClr>
              <a:buSzPts val="1400"/>
              <a:buFont typeface="Arial"/>
              <a:buChar char="•"/>
            </a:pPr>
            <a:r>
              <a:rPr b="1" lang="en" sz="1400">
                <a:solidFill>
                  <a:schemeClr val="lt1"/>
                </a:solidFill>
              </a:rPr>
              <a:t>Orchestra</a:t>
            </a:r>
            <a:endParaRPr/>
          </a:p>
          <a:p>
            <a:pPr indent="-215900" lvl="0" marL="215900" rtl="0" algn="l">
              <a:lnSpc>
                <a:spcPct val="102000"/>
              </a:lnSpc>
              <a:spcBef>
                <a:spcPts val="700"/>
              </a:spcBef>
              <a:spcAft>
                <a:spcPts val="0"/>
              </a:spcAft>
              <a:buClr>
                <a:schemeClr val="lt1"/>
              </a:buClr>
              <a:buSzPts val="1400"/>
              <a:buFont typeface="Arial"/>
              <a:buChar char="•"/>
            </a:pPr>
            <a:r>
              <a:rPr b="1" lang="en" sz="1400">
                <a:solidFill>
                  <a:schemeClr val="lt1"/>
                </a:solidFill>
              </a:rPr>
              <a:t>Debate</a:t>
            </a:r>
            <a:endParaRPr/>
          </a:p>
          <a:p>
            <a:pPr indent="-215900" lvl="0" marL="215900" rtl="0" algn="l">
              <a:lnSpc>
                <a:spcPct val="102000"/>
              </a:lnSpc>
              <a:spcBef>
                <a:spcPts val="700"/>
              </a:spcBef>
              <a:spcAft>
                <a:spcPts val="0"/>
              </a:spcAft>
              <a:buClr>
                <a:schemeClr val="lt1"/>
              </a:buClr>
              <a:buSzPts val="1400"/>
              <a:buFont typeface="Arial"/>
              <a:buChar char="•"/>
            </a:pPr>
            <a:r>
              <a:rPr b="1" lang="en" sz="1400">
                <a:solidFill>
                  <a:schemeClr val="lt1"/>
                </a:solidFill>
              </a:rPr>
              <a:t>Art</a:t>
            </a:r>
            <a:endParaRPr/>
          </a:p>
          <a:p>
            <a:pPr indent="-215900" lvl="0" marL="215900" rtl="0" algn="l">
              <a:lnSpc>
                <a:spcPct val="102000"/>
              </a:lnSpc>
              <a:spcBef>
                <a:spcPts val="700"/>
              </a:spcBef>
              <a:spcAft>
                <a:spcPts val="0"/>
              </a:spcAft>
              <a:buClr>
                <a:schemeClr val="lt1"/>
              </a:buClr>
              <a:buSzPts val="1400"/>
              <a:buFont typeface="Arial"/>
              <a:buChar char="•"/>
            </a:pPr>
            <a:r>
              <a:rPr b="1" lang="en" sz="1400">
                <a:solidFill>
                  <a:schemeClr val="lt1"/>
                </a:solidFill>
              </a:rPr>
              <a:t>Journalism</a:t>
            </a:r>
            <a:endParaRPr/>
          </a:p>
          <a:p>
            <a:pPr indent="-215900" lvl="0" marL="215900" rtl="0" algn="l">
              <a:lnSpc>
                <a:spcPct val="102000"/>
              </a:lnSpc>
              <a:spcBef>
                <a:spcPts val="700"/>
              </a:spcBef>
              <a:spcAft>
                <a:spcPts val="0"/>
              </a:spcAft>
              <a:buClr>
                <a:schemeClr val="lt1"/>
              </a:buClr>
              <a:buSzPts val="1400"/>
              <a:buFont typeface="Arial"/>
              <a:buChar char="•"/>
            </a:pPr>
            <a:r>
              <a:rPr b="1" lang="en" sz="1400">
                <a:solidFill>
                  <a:schemeClr val="lt1"/>
                </a:solidFill>
              </a:rPr>
              <a:t>Computer Science and Coding</a:t>
            </a:r>
            <a:endParaRPr/>
          </a:p>
        </p:txBody>
      </p:sp>
      <p:cxnSp>
        <p:nvCxnSpPr>
          <p:cNvPr id="272" name="Google Shape;272;p39"/>
          <p:cNvCxnSpPr/>
          <p:nvPr/>
        </p:nvCxnSpPr>
        <p:spPr>
          <a:xfrm>
            <a:off x="3886200" y="4649798"/>
            <a:ext cx="52578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76" name="Shape 276"/>
        <p:cNvGrpSpPr/>
        <p:nvPr/>
      </p:nvGrpSpPr>
      <p:grpSpPr>
        <a:xfrm>
          <a:off x="0" y="0"/>
          <a:ext cx="0" cy="0"/>
          <a:chOff x="0" y="0"/>
          <a:chExt cx="0" cy="0"/>
        </a:xfrm>
      </p:grpSpPr>
      <p:sp>
        <p:nvSpPr>
          <p:cNvPr id="277" name="Google Shape;277;p40"/>
          <p:cNvSpPr/>
          <p:nvPr/>
        </p:nvSpPr>
        <p:spPr>
          <a:xfrm>
            <a:off x="8838008" y="403543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cxnSp>
        <p:nvCxnSpPr>
          <p:cNvPr id="278" name="Google Shape;278;p40"/>
          <p:cNvCxnSpPr/>
          <p:nvPr/>
        </p:nvCxnSpPr>
        <p:spPr>
          <a:xfrm>
            <a:off x="0" y="4649798"/>
            <a:ext cx="3372000" cy="0"/>
          </a:xfrm>
          <a:prstGeom prst="straightConnector1">
            <a:avLst/>
          </a:prstGeom>
          <a:noFill/>
          <a:ln cap="flat" cmpd="sng" w="19050">
            <a:solidFill>
              <a:srgbClr val="FEFEFE"/>
            </a:solidFill>
            <a:prstDash val="solid"/>
            <a:round/>
            <a:headEnd len="sm" w="sm" type="none"/>
            <a:tailEnd len="sm" w="sm" type="none"/>
          </a:ln>
        </p:spPr>
      </p:cxnSp>
      <p:sp>
        <p:nvSpPr>
          <p:cNvPr id="279" name="Google Shape;279;p40"/>
          <p:cNvSpPr txBox="1"/>
          <p:nvPr>
            <p:ph type="title"/>
          </p:nvPr>
        </p:nvSpPr>
        <p:spPr>
          <a:xfrm>
            <a:off x="3815603" y="419758"/>
            <a:ext cx="4756800" cy="1113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3800"/>
              <a:buFont typeface="Century Schoolbook"/>
              <a:buNone/>
            </a:pPr>
            <a:r>
              <a:rPr lang="en" sz="3800">
                <a:solidFill>
                  <a:schemeClr val="lt1"/>
                </a:solidFill>
              </a:rPr>
              <a:t>Athletics</a:t>
            </a:r>
            <a:endParaRPr/>
          </a:p>
        </p:txBody>
      </p:sp>
      <p:sp>
        <p:nvSpPr>
          <p:cNvPr id="280" name="Google Shape;280;p40"/>
          <p:cNvSpPr/>
          <p:nvPr/>
        </p:nvSpPr>
        <p:spPr>
          <a:xfrm>
            <a:off x="1" y="1"/>
            <a:ext cx="3099916" cy="2661397"/>
          </a:xfrm>
          <a:custGeom>
            <a:rect b="b" l="l" r="r" t="t"/>
            <a:pathLst>
              <a:path extrusionOk="0" h="3548529" w="4133221">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alibri"/>
              <a:ea typeface="Calibri"/>
              <a:cs typeface="Calibri"/>
              <a:sym typeface="Calibri"/>
            </a:endParaRPr>
          </a:p>
        </p:txBody>
      </p:sp>
      <p:sp>
        <p:nvSpPr>
          <p:cNvPr id="281" name="Google Shape;281;p40"/>
          <p:cNvSpPr/>
          <p:nvPr/>
        </p:nvSpPr>
        <p:spPr>
          <a:xfrm>
            <a:off x="8838009" y="80724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2" name="Google Shape;282;p40"/>
          <p:cNvSpPr/>
          <p:nvPr/>
        </p:nvSpPr>
        <p:spPr>
          <a:xfrm>
            <a:off x="2851" y="2881640"/>
            <a:ext cx="2490867" cy="2261859"/>
          </a:xfrm>
          <a:custGeom>
            <a:rect b="b" l="l" r="r" t="t"/>
            <a:pathLst>
              <a:path extrusionOk="0" h="3015812" w="3321156">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alibri"/>
              <a:ea typeface="Calibri"/>
              <a:cs typeface="Calibri"/>
              <a:sym typeface="Calibri"/>
            </a:endParaRPr>
          </a:p>
        </p:txBody>
      </p:sp>
      <p:sp>
        <p:nvSpPr>
          <p:cNvPr id="283" name="Google Shape;283;p40"/>
          <p:cNvSpPr/>
          <p:nvPr/>
        </p:nvSpPr>
        <p:spPr>
          <a:xfrm>
            <a:off x="2545898" y="1872501"/>
            <a:ext cx="2338800" cy="2338800"/>
          </a:xfrm>
          <a:prstGeom prst="ellipse">
            <a:avLst/>
          </a:prstGeom>
          <a:solidFill>
            <a:srgbClr val="FFFFF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alibri"/>
              <a:ea typeface="Calibri"/>
              <a:cs typeface="Calibri"/>
              <a:sym typeface="Calibri"/>
            </a:endParaRPr>
          </a:p>
        </p:txBody>
      </p:sp>
      <p:pic>
        <p:nvPicPr>
          <p:cNvPr descr="Two men playing football on a field&#10;&#10;AI-generated content may be incorrect." id="284" name="Google Shape;284;p40"/>
          <p:cNvPicPr preferRelativeResize="0"/>
          <p:nvPr>
            <p:ph idx="1" type="body"/>
          </p:nvPr>
        </p:nvPicPr>
        <p:blipFill rotWithShape="1">
          <a:blip r:embed="rId3">
            <a:alphaModFix/>
          </a:blip>
          <a:srcRect b="0" l="15933" r="17569" t="0"/>
          <a:stretch/>
        </p:blipFill>
        <p:spPr>
          <a:xfrm>
            <a:off x="2669342" y="1995945"/>
            <a:ext cx="2091600" cy="2091600"/>
          </a:xfrm>
          <a:prstGeom prst="rect">
            <a:avLst/>
          </a:prstGeom>
          <a:noFill/>
          <a:ln>
            <a:noFill/>
          </a:ln>
        </p:spPr>
      </p:pic>
      <p:pic>
        <p:nvPicPr>
          <p:cNvPr descr="A picture containing grass, person, outdoor, sport&#10;&#10;Description automatically generated" id="285" name="Google Shape;285;p40"/>
          <p:cNvPicPr preferRelativeResize="0"/>
          <p:nvPr/>
        </p:nvPicPr>
        <p:blipFill rotWithShape="1">
          <a:blip r:embed="rId4">
            <a:alphaModFix/>
          </a:blip>
          <a:srcRect b="19522" l="0" r="0" t="23563"/>
          <a:stretch/>
        </p:blipFill>
        <p:spPr>
          <a:xfrm>
            <a:off x="15" y="8"/>
            <a:ext cx="2975980" cy="2537460"/>
          </a:xfrm>
          <a:custGeom>
            <a:rect b="b" l="l" r="r" t="t"/>
            <a:pathLst>
              <a:path extrusionOk="0" h="3383280" w="3967973">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ln>
            <a:noFill/>
          </a:ln>
        </p:spPr>
      </p:pic>
      <p:pic>
        <p:nvPicPr>
          <p:cNvPr descr="A person with a football ball&#10;&#10;Description automatically generated" id="286" name="Google Shape;286;p40"/>
          <p:cNvPicPr preferRelativeResize="0"/>
          <p:nvPr/>
        </p:nvPicPr>
        <p:blipFill rotWithShape="1">
          <a:blip r:embed="rId5">
            <a:alphaModFix/>
          </a:blip>
          <a:srcRect b="0" l="2351" r="16854" t="0"/>
          <a:stretch/>
        </p:blipFill>
        <p:spPr>
          <a:xfrm>
            <a:off x="3619" y="3005445"/>
            <a:ext cx="2366303" cy="2138062"/>
          </a:xfrm>
          <a:custGeom>
            <a:rect b="b" l="l" r="r" t="t"/>
            <a:pathLst>
              <a:path extrusionOk="0" h="2850749" w="3155071">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ln>
            <a:noFill/>
          </a:ln>
        </p:spPr>
      </p:pic>
      <p:sp>
        <p:nvSpPr>
          <p:cNvPr id="287" name="Google Shape;287;p40"/>
          <p:cNvSpPr txBox="1"/>
          <p:nvPr>
            <p:ph idx="2" type="body"/>
          </p:nvPr>
        </p:nvSpPr>
        <p:spPr>
          <a:xfrm>
            <a:off x="5119700" y="1159900"/>
            <a:ext cx="3453000" cy="3100500"/>
          </a:xfrm>
          <a:prstGeom prst="rect">
            <a:avLst/>
          </a:prstGeom>
          <a:noFill/>
          <a:ln>
            <a:noFill/>
          </a:ln>
        </p:spPr>
        <p:txBody>
          <a:bodyPr anchorCtr="0" anchor="t" bIns="34275" lIns="68575" spcFirstLastPara="1" rIns="68575" wrap="square" tIns="34275">
            <a:noAutofit/>
          </a:bodyPr>
          <a:lstStyle/>
          <a:p>
            <a:pPr indent="0" lvl="0" marL="0" rtl="0" algn="l">
              <a:lnSpc>
                <a:spcPct val="102000"/>
              </a:lnSpc>
              <a:spcBef>
                <a:spcPts val="0"/>
              </a:spcBef>
              <a:spcAft>
                <a:spcPts val="0"/>
              </a:spcAft>
              <a:buClr>
                <a:schemeClr val="lt1"/>
              </a:buClr>
              <a:buSzPts val="1200"/>
              <a:buNone/>
            </a:pPr>
            <a:r>
              <a:rPr b="1" lang="en" sz="1300">
                <a:solidFill>
                  <a:schemeClr val="lt1"/>
                </a:solidFill>
              </a:rPr>
              <a:t>Playing on a team can have a positive effect on your future. Get or stay involved in a healthy activity and learn how to be competitive, work with others, and commit to excellence</a:t>
            </a:r>
            <a:r>
              <a:rPr lang="en" sz="1300">
                <a:solidFill>
                  <a:schemeClr val="lt1"/>
                </a:solidFill>
              </a:rPr>
              <a:t>.</a:t>
            </a:r>
            <a:endParaRPr sz="1300"/>
          </a:p>
          <a:p>
            <a:pPr indent="0" lvl="0" marL="0" rtl="0" algn="l">
              <a:lnSpc>
                <a:spcPct val="102000"/>
              </a:lnSpc>
              <a:spcBef>
                <a:spcPts val="700"/>
              </a:spcBef>
              <a:spcAft>
                <a:spcPts val="0"/>
              </a:spcAft>
              <a:buClr>
                <a:schemeClr val="lt1"/>
              </a:buClr>
              <a:buSzPts val="1200"/>
              <a:buNone/>
            </a:pPr>
            <a:r>
              <a:rPr b="1" lang="en" sz="1300">
                <a:solidFill>
                  <a:schemeClr val="lt1"/>
                </a:solidFill>
              </a:rPr>
              <a:t>FOOTBALL		BASEBALL</a:t>
            </a:r>
            <a:endParaRPr sz="1300"/>
          </a:p>
          <a:p>
            <a:pPr indent="0" lvl="0" marL="0" rtl="0" algn="l">
              <a:lnSpc>
                <a:spcPct val="102000"/>
              </a:lnSpc>
              <a:spcBef>
                <a:spcPts val="700"/>
              </a:spcBef>
              <a:spcAft>
                <a:spcPts val="0"/>
              </a:spcAft>
              <a:buClr>
                <a:schemeClr val="lt1"/>
              </a:buClr>
              <a:buSzPts val="1200"/>
              <a:buNone/>
            </a:pPr>
            <a:r>
              <a:rPr b="1" lang="en" sz="1300">
                <a:solidFill>
                  <a:schemeClr val="lt1"/>
                </a:solidFill>
              </a:rPr>
              <a:t>SPARTANAIRES	BASKETBALL</a:t>
            </a:r>
            <a:endParaRPr sz="1300"/>
          </a:p>
          <a:p>
            <a:pPr indent="0" lvl="0" marL="0" rtl="0" algn="l">
              <a:lnSpc>
                <a:spcPct val="102000"/>
              </a:lnSpc>
              <a:spcBef>
                <a:spcPts val="700"/>
              </a:spcBef>
              <a:spcAft>
                <a:spcPts val="0"/>
              </a:spcAft>
              <a:buClr>
                <a:schemeClr val="lt1"/>
              </a:buClr>
              <a:buSzPts val="1200"/>
              <a:buNone/>
            </a:pPr>
            <a:r>
              <a:rPr b="1" lang="en" sz="1300">
                <a:solidFill>
                  <a:schemeClr val="lt1"/>
                </a:solidFill>
              </a:rPr>
              <a:t>CHEER		             VOLLEYBALL </a:t>
            </a:r>
            <a:endParaRPr sz="1300"/>
          </a:p>
          <a:p>
            <a:pPr indent="0" lvl="0" marL="0" rtl="0" algn="l">
              <a:lnSpc>
                <a:spcPct val="102000"/>
              </a:lnSpc>
              <a:spcBef>
                <a:spcPts val="700"/>
              </a:spcBef>
              <a:spcAft>
                <a:spcPts val="0"/>
              </a:spcAft>
              <a:buClr>
                <a:schemeClr val="lt1"/>
              </a:buClr>
              <a:buSzPts val="1200"/>
              <a:buNone/>
            </a:pPr>
            <a:r>
              <a:rPr b="1" lang="en" sz="1300">
                <a:solidFill>
                  <a:schemeClr val="lt1"/>
                </a:solidFill>
              </a:rPr>
              <a:t>BOWLING		</a:t>
            </a:r>
            <a:r>
              <a:rPr b="1" lang="en" sz="1300">
                <a:solidFill>
                  <a:schemeClr val="lt1"/>
                </a:solidFill>
              </a:rPr>
              <a:t>CLUB SPORTS</a:t>
            </a:r>
            <a:endParaRPr b="1" sz="1300">
              <a:solidFill>
                <a:schemeClr val="lt1"/>
              </a:solidFill>
            </a:endParaRPr>
          </a:p>
          <a:p>
            <a:pPr indent="0" lvl="0" marL="0" rtl="0" algn="l">
              <a:lnSpc>
                <a:spcPct val="102000"/>
              </a:lnSpc>
              <a:spcBef>
                <a:spcPts val="700"/>
              </a:spcBef>
              <a:spcAft>
                <a:spcPts val="0"/>
              </a:spcAft>
              <a:buClr>
                <a:schemeClr val="lt1"/>
              </a:buClr>
              <a:buSzPts val="1200"/>
              <a:buNone/>
            </a:pPr>
            <a:r>
              <a:rPr b="1" lang="en" sz="1300">
                <a:solidFill>
                  <a:schemeClr val="lt1"/>
                </a:solidFill>
              </a:rPr>
              <a:t>SOFTBALL		GOLF</a:t>
            </a:r>
            <a:endParaRPr sz="1300"/>
          </a:p>
          <a:p>
            <a:pPr indent="0" lvl="0" marL="0" rtl="0" algn="l">
              <a:lnSpc>
                <a:spcPct val="102000"/>
              </a:lnSpc>
              <a:spcBef>
                <a:spcPts val="700"/>
              </a:spcBef>
              <a:spcAft>
                <a:spcPts val="0"/>
              </a:spcAft>
              <a:buClr>
                <a:schemeClr val="lt1"/>
              </a:buClr>
              <a:buSzPts val="1200"/>
              <a:buNone/>
            </a:pPr>
            <a:r>
              <a:rPr b="1" lang="en" sz="1300">
                <a:solidFill>
                  <a:schemeClr val="lt1"/>
                </a:solidFill>
              </a:rPr>
              <a:t>LACROSSE		TRACK</a:t>
            </a:r>
            <a:endParaRPr sz="1300"/>
          </a:p>
          <a:p>
            <a:pPr indent="0" lvl="0" marL="0" rtl="0" algn="l">
              <a:lnSpc>
                <a:spcPct val="102000"/>
              </a:lnSpc>
              <a:spcBef>
                <a:spcPts val="700"/>
              </a:spcBef>
              <a:spcAft>
                <a:spcPts val="0"/>
              </a:spcAft>
              <a:buClr>
                <a:schemeClr val="lt1"/>
              </a:buClr>
              <a:buSzPts val="1200"/>
              <a:buNone/>
            </a:pPr>
            <a:r>
              <a:rPr b="1" lang="en" sz="1300">
                <a:solidFill>
                  <a:schemeClr val="lt1"/>
                </a:solidFill>
              </a:rPr>
              <a:t>BALLET AND DANCE</a:t>
            </a:r>
            <a:endParaRPr sz="1300"/>
          </a:p>
        </p:txBody>
      </p:sp>
      <p:cxnSp>
        <p:nvCxnSpPr>
          <p:cNvPr id="288" name="Google Shape;288;p40"/>
          <p:cNvCxnSpPr/>
          <p:nvPr/>
        </p:nvCxnSpPr>
        <p:spPr>
          <a:xfrm>
            <a:off x="3886200" y="4649798"/>
            <a:ext cx="52578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2" name="Shape 292"/>
        <p:cNvGrpSpPr/>
        <p:nvPr/>
      </p:nvGrpSpPr>
      <p:grpSpPr>
        <a:xfrm>
          <a:off x="0" y="0"/>
          <a:ext cx="0" cy="0"/>
          <a:chOff x="0" y="0"/>
          <a:chExt cx="0" cy="0"/>
        </a:xfrm>
      </p:grpSpPr>
      <p:sp>
        <p:nvSpPr>
          <p:cNvPr id="293" name="Google Shape;293;p41"/>
          <p:cNvSpPr/>
          <p:nvPr/>
        </p:nvSpPr>
        <p:spPr>
          <a:xfrm>
            <a:off x="8838008" y="403543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orbel"/>
              <a:ea typeface="Corbel"/>
              <a:cs typeface="Corbel"/>
              <a:sym typeface="Corbel"/>
            </a:endParaRPr>
          </a:p>
        </p:txBody>
      </p:sp>
      <p:cxnSp>
        <p:nvCxnSpPr>
          <p:cNvPr id="294" name="Google Shape;294;p41"/>
          <p:cNvCxnSpPr/>
          <p:nvPr/>
        </p:nvCxnSpPr>
        <p:spPr>
          <a:xfrm>
            <a:off x="0" y="4649798"/>
            <a:ext cx="3372000" cy="0"/>
          </a:xfrm>
          <a:prstGeom prst="straightConnector1">
            <a:avLst/>
          </a:prstGeom>
          <a:noFill/>
          <a:ln cap="flat" cmpd="sng" w="19050">
            <a:solidFill>
              <a:srgbClr val="262626"/>
            </a:solidFill>
            <a:prstDash val="solid"/>
            <a:round/>
            <a:headEnd len="sm" w="sm" type="none"/>
            <a:tailEnd len="sm" w="sm" type="none"/>
          </a:ln>
        </p:spPr>
      </p:cxnSp>
      <p:sp>
        <p:nvSpPr>
          <p:cNvPr id="295" name="Google Shape;295;p41"/>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296" name="Google Shape;296;p41"/>
          <p:cNvSpPr txBox="1"/>
          <p:nvPr>
            <p:ph type="title"/>
          </p:nvPr>
        </p:nvSpPr>
        <p:spPr>
          <a:xfrm>
            <a:off x="571500" y="419758"/>
            <a:ext cx="2875500" cy="1319400"/>
          </a:xfrm>
          <a:prstGeom prst="rect">
            <a:avLst/>
          </a:prstGeom>
          <a:noFill/>
          <a:ln>
            <a:noFill/>
          </a:ln>
        </p:spPr>
        <p:txBody>
          <a:bodyPr anchorCtr="0" anchor="t" bIns="34275" lIns="68575" spcFirstLastPara="1" rIns="68575" wrap="square" tIns="34275">
            <a:normAutofit/>
          </a:bodyPr>
          <a:lstStyle/>
          <a:p>
            <a:pPr indent="0" lvl="0" marL="0" rtl="0" algn="r">
              <a:lnSpc>
                <a:spcPct val="90000"/>
              </a:lnSpc>
              <a:spcBef>
                <a:spcPts val="0"/>
              </a:spcBef>
              <a:spcAft>
                <a:spcPts val="0"/>
              </a:spcAft>
              <a:buClr>
                <a:srgbClr val="262626"/>
              </a:buClr>
              <a:buSzPts val="3000"/>
              <a:buFont typeface="Century Schoolbook"/>
              <a:buNone/>
            </a:pPr>
            <a:r>
              <a:rPr lang="en" sz="1900"/>
              <a:t>Academies and Internships</a:t>
            </a:r>
            <a:endParaRPr sz="1900"/>
          </a:p>
        </p:txBody>
      </p:sp>
      <p:sp>
        <p:nvSpPr>
          <p:cNvPr id="297" name="Google Shape;297;p41"/>
          <p:cNvSpPr txBox="1"/>
          <p:nvPr>
            <p:ph idx="2" type="body"/>
          </p:nvPr>
        </p:nvSpPr>
        <p:spPr>
          <a:xfrm>
            <a:off x="571500" y="1437198"/>
            <a:ext cx="2875500" cy="2925000"/>
          </a:xfrm>
          <a:prstGeom prst="rect">
            <a:avLst/>
          </a:prstGeom>
          <a:solidFill>
            <a:srgbClr val="B1D8E3"/>
          </a:solidFill>
          <a:ln cap="flat" cmpd="sng" w="9525">
            <a:solidFill>
              <a:schemeClr val="accent1"/>
            </a:solidFill>
            <a:prstDash val="solid"/>
            <a:round/>
            <a:headEnd len="sm" w="sm" type="none"/>
            <a:tailEnd len="sm" w="sm" type="none"/>
          </a:ln>
        </p:spPr>
        <p:txBody>
          <a:bodyPr anchorCtr="0" anchor="t" bIns="34275" lIns="68575" spcFirstLastPara="1" rIns="68575" wrap="square" tIns="34275">
            <a:normAutofit lnSpcReduction="20000"/>
          </a:bodyPr>
          <a:lstStyle/>
          <a:p>
            <a:pPr indent="0" lvl="0" marL="0" rtl="0" algn="l">
              <a:lnSpc>
                <a:spcPct val="102000"/>
              </a:lnSpc>
              <a:spcBef>
                <a:spcPts val="0"/>
              </a:spcBef>
              <a:spcAft>
                <a:spcPts val="0"/>
              </a:spcAft>
              <a:buClr>
                <a:schemeClr val="dk1"/>
              </a:buClr>
              <a:buSzPts val="1400"/>
              <a:buNone/>
            </a:pPr>
            <a:r>
              <a:rPr b="1" lang="en" sz="1400" cap="none">
                <a:solidFill>
                  <a:schemeClr val="dk1"/>
                </a:solidFill>
                <a:latin typeface="Corbel"/>
                <a:ea typeface="Corbel"/>
                <a:cs typeface="Corbel"/>
                <a:sym typeface="Corbel"/>
              </a:rPr>
              <a:t>CAREER AND </a:t>
            </a:r>
            <a:r>
              <a:rPr b="1" lang="en" sz="1400">
                <a:latin typeface="Corbel"/>
                <a:ea typeface="Corbel"/>
                <a:cs typeface="Corbel"/>
                <a:sym typeface="Corbel"/>
              </a:rPr>
              <a:t>TECHNOLOGY</a:t>
            </a:r>
            <a:r>
              <a:rPr b="1" lang="en" sz="1400" cap="none">
                <a:solidFill>
                  <a:schemeClr val="dk1"/>
                </a:solidFill>
                <a:latin typeface="Corbel"/>
                <a:ea typeface="Corbel"/>
                <a:cs typeface="Corbel"/>
                <a:sym typeface="Corbel"/>
              </a:rPr>
              <a:t> COURSES LOOK GREAT TO COLLEGES AND OFTEN LEAD TO INTERNSHIPS, SCHOLARSHIPS, AND AN IDEA ABOUT YOUR FUTURE CAREER. </a:t>
            </a:r>
            <a:endParaRPr/>
          </a:p>
          <a:p>
            <a:pPr indent="0" lvl="0" marL="0" rtl="0" algn="r">
              <a:lnSpc>
                <a:spcPct val="102000"/>
              </a:lnSpc>
              <a:spcBef>
                <a:spcPts val="700"/>
              </a:spcBef>
              <a:spcAft>
                <a:spcPts val="0"/>
              </a:spcAft>
              <a:buClr>
                <a:srgbClr val="262626"/>
              </a:buClr>
              <a:buSzPts val="1400"/>
              <a:buNone/>
            </a:pPr>
            <a:r>
              <a:t/>
            </a:r>
            <a:endParaRPr b="1" sz="1400" cap="none"/>
          </a:p>
          <a:p>
            <a:pPr indent="0" lvl="0" marL="0" rtl="0" algn="l">
              <a:lnSpc>
                <a:spcPct val="102000"/>
              </a:lnSpc>
              <a:spcBef>
                <a:spcPts val="700"/>
              </a:spcBef>
              <a:spcAft>
                <a:spcPts val="0"/>
              </a:spcAft>
              <a:buClr>
                <a:schemeClr val="dk1"/>
              </a:buClr>
              <a:buSzPts val="1400"/>
              <a:buNone/>
            </a:pPr>
            <a:r>
              <a:rPr b="1" lang="en" sz="1400" cap="none">
                <a:solidFill>
                  <a:schemeClr val="dk1"/>
                </a:solidFill>
                <a:latin typeface="Corbel"/>
                <a:ea typeface="Corbel"/>
                <a:cs typeface="Corbel"/>
                <a:sym typeface="Corbel"/>
              </a:rPr>
              <a:t>CHECK OUT THE GUTHRIE ACADEMY OF REAL ESTATE, ACADEMY OF BUSINESS, AND HOSA - HEALTH OCCUPATION STUDENTS OF AMERICA.</a:t>
            </a:r>
            <a:endParaRPr/>
          </a:p>
          <a:p>
            <a:pPr indent="0" lvl="0" marL="0" rtl="0" algn="r">
              <a:lnSpc>
                <a:spcPct val="102000"/>
              </a:lnSpc>
              <a:spcBef>
                <a:spcPts val="700"/>
              </a:spcBef>
              <a:spcAft>
                <a:spcPts val="0"/>
              </a:spcAft>
              <a:buClr>
                <a:srgbClr val="262626"/>
              </a:buClr>
              <a:buSzPts val="1200"/>
              <a:buNone/>
            </a:pPr>
            <a:r>
              <a:t/>
            </a:r>
            <a:endParaRPr cap="none"/>
          </a:p>
        </p:txBody>
      </p:sp>
      <p:pic>
        <p:nvPicPr>
          <p:cNvPr descr="Hands shaking hands with a house and keys&#10;&#10;AI-generated content may be incorrect." id="298" name="Google Shape;298;p41"/>
          <p:cNvPicPr preferRelativeResize="0"/>
          <p:nvPr>
            <p:ph idx="1" type="body"/>
          </p:nvPr>
        </p:nvPicPr>
        <p:blipFill rotWithShape="1">
          <a:blip r:embed="rId3">
            <a:alphaModFix/>
          </a:blip>
          <a:srcRect b="0" l="0" r="0" t="0"/>
          <a:stretch/>
        </p:blipFill>
        <p:spPr>
          <a:xfrm>
            <a:off x="4323185" y="416608"/>
            <a:ext cx="3655800" cy="2056200"/>
          </a:xfrm>
          <a:prstGeom prst="rect">
            <a:avLst/>
          </a:prstGeom>
          <a:noFill/>
          <a:ln cap="sq" cmpd="thickThin" w="171450">
            <a:solidFill>
              <a:srgbClr val="000000"/>
            </a:solidFill>
            <a:prstDash val="solid"/>
            <a:miter lim="800000"/>
            <a:headEnd len="sm" w="sm" type="none"/>
            <a:tailEnd len="sm" w="sm" type="none"/>
          </a:ln>
        </p:spPr>
      </p:pic>
      <p:cxnSp>
        <p:nvCxnSpPr>
          <p:cNvPr id="299" name="Google Shape;299;p41"/>
          <p:cNvCxnSpPr/>
          <p:nvPr/>
        </p:nvCxnSpPr>
        <p:spPr>
          <a:xfrm>
            <a:off x="0" y="4649798"/>
            <a:ext cx="3379200" cy="0"/>
          </a:xfrm>
          <a:prstGeom prst="straightConnector1">
            <a:avLst/>
          </a:prstGeom>
          <a:noFill/>
          <a:ln cap="flat" cmpd="sng" w="19050">
            <a:solidFill>
              <a:srgbClr val="262626"/>
            </a:solidFill>
            <a:prstDash val="solid"/>
            <a:round/>
            <a:headEnd len="sm" w="sm" type="none"/>
            <a:tailEnd len="sm" w="sm" type="none"/>
          </a:ln>
        </p:spPr>
      </p:cxnSp>
      <p:pic>
        <p:nvPicPr>
          <p:cNvPr descr="A picture containing indoor, table, plate, cake&#10;&#10;Description automatically generated" id="300" name="Google Shape;300;p41"/>
          <p:cNvPicPr preferRelativeResize="0"/>
          <p:nvPr/>
        </p:nvPicPr>
        <p:blipFill rotWithShape="1">
          <a:blip r:embed="rId4">
            <a:alphaModFix/>
          </a:blip>
          <a:srcRect b="0" l="3157" r="0" t="0"/>
          <a:stretch/>
        </p:blipFill>
        <p:spPr>
          <a:xfrm>
            <a:off x="3862061" y="2411888"/>
            <a:ext cx="2199838" cy="1987647"/>
          </a:xfrm>
          <a:prstGeom prst="rect">
            <a:avLst/>
          </a:prstGeom>
          <a:noFill/>
          <a:ln cap="sq" cmpd="thickThin" w="171450">
            <a:solidFill>
              <a:srgbClr val="000000"/>
            </a:solidFill>
            <a:prstDash val="solid"/>
            <a:miter lim="800000"/>
            <a:headEnd len="sm" w="sm" type="none"/>
            <a:tailEnd len="sm" w="sm" type="none"/>
          </a:ln>
        </p:spPr>
      </p:pic>
      <p:pic>
        <p:nvPicPr>
          <p:cNvPr descr="A picture containing clipart&#10;&#10;Description automatically generated" id="301" name="Google Shape;301;p41"/>
          <p:cNvPicPr preferRelativeResize="0"/>
          <p:nvPr/>
        </p:nvPicPr>
        <p:blipFill rotWithShape="1">
          <a:blip r:embed="rId5">
            <a:alphaModFix/>
          </a:blip>
          <a:srcRect b="-10" l="7099" r="4935" t="0"/>
          <a:stretch/>
        </p:blipFill>
        <p:spPr>
          <a:xfrm>
            <a:off x="6592572" y="1859845"/>
            <a:ext cx="2199838" cy="1875696"/>
          </a:xfrm>
          <a:prstGeom prst="rect">
            <a:avLst/>
          </a:prstGeom>
          <a:noFill/>
          <a:ln cap="sq" cmpd="thickThin" w="171450">
            <a:solidFill>
              <a:srgbClr val="000000"/>
            </a:solidFill>
            <a:prstDash val="solid"/>
            <a:miter lim="800000"/>
            <a:headEnd len="sm" w="sm" type="none"/>
            <a:tailEnd len="sm" w="sm" type="none"/>
          </a:ln>
        </p:spPr>
      </p:pic>
      <p:sp>
        <p:nvSpPr>
          <p:cNvPr id="302" name="Google Shape;302;p41"/>
          <p:cNvSpPr/>
          <p:nvPr/>
        </p:nvSpPr>
        <p:spPr>
          <a:xfrm>
            <a:off x="8838009" y="4035434"/>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42"/>
          <p:cNvSpPr txBox="1"/>
          <p:nvPr>
            <p:ph type="title"/>
          </p:nvPr>
        </p:nvSpPr>
        <p:spPr>
          <a:xfrm>
            <a:off x="485776" y="339539"/>
            <a:ext cx="2984100" cy="1050300"/>
          </a:xfrm>
          <a:prstGeom prst="rect">
            <a:avLst/>
          </a:prstGeom>
          <a:noFill/>
          <a:ln>
            <a:noFill/>
          </a:ln>
        </p:spPr>
        <p:txBody>
          <a:bodyPr anchorCtr="0" anchor="t" bIns="34275" lIns="68575" spcFirstLastPara="1" rIns="68575" wrap="square" tIns="34275">
            <a:normAutofit/>
          </a:bodyPr>
          <a:lstStyle/>
          <a:p>
            <a:pPr indent="0" lvl="0" marL="0" rtl="0" algn="r">
              <a:lnSpc>
                <a:spcPct val="93000"/>
              </a:lnSpc>
              <a:spcBef>
                <a:spcPts val="0"/>
              </a:spcBef>
              <a:spcAft>
                <a:spcPts val="0"/>
              </a:spcAft>
              <a:buClr>
                <a:srgbClr val="262626"/>
              </a:buClr>
              <a:buSzPts val="3200"/>
              <a:buFont typeface="Century Schoolbook"/>
              <a:buNone/>
            </a:pPr>
            <a:r>
              <a:rPr lang="en" sz="3200"/>
              <a:t>Community Service</a:t>
            </a:r>
            <a:endParaRPr/>
          </a:p>
        </p:txBody>
      </p:sp>
      <p:sp>
        <p:nvSpPr>
          <p:cNvPr id="308" name="Google Shape;308;p42"/>
          <p:cNvSpPr txBox="1"/>
          <p:nvPr>
            <p:ph idx="2" type="body"/>
          </p:nvPr>
        </p:nvSpPr>
        <p:spPr>
          <a:xfrm>
            <a:off x="163275" y="1309926"/>
            <a:ext cx="3570600" cy="3650100"/>
          </a:xfrm>
          <a:prstGeom prst="rect">
            <a:avLst/>
          </a:prstGeom>
          <a:solidFill>
            <a:srgbClr val="EDB898"/>
          </a:solidFill>
          <a:ln>
            <a:noFill/>
          </a:ln>
        </p:spPr>
        <p:txBody>
          <a:bodyPr anchorCtr="0" anchor="t" bIns="34275" lIns="68575" spcFirstLastPara="1" rIns="68575" wrap="square" tIns="34275">
            <a:noAutofit/>
          </a:bodyPr>
          <a:lstStyle/>
          <a:p>
            <a:pPr indent="0" lvl="0" marL="0" rtl="0" algn="l">
              <a:lnSpc>
                <a:spcPct val="125000"/>
              </a:lnSpc>
              <a:spcBef>
                <a:spcPts val="0"/>
              </a:spcBef>
              <a:spcAft>
                <a:spcPts val="0"/>
              </a:spcAft>
              <a:buClr>
                <a:schemeClr val="dk2"/>
              </a:buClr>
              <a:buSzPts val="1200"/>
              <a:buNone/>
            </a:pPr>
            <a:r>
              <a:rPr b="1" lang="en" sz="1000">
                <a:solidFill>
                  <a:schemeClr val="dk2"/>
                </a:solidFill>
              </a:rPr>
              <a:t>Colleges look for prospective students who are actively engaged in helping others. Rather than lots of little service, choose three to five BIG commitments.</a:t>
            </a:r>
            <a:endParaRPr sz="1000"/>
          </a:p>
          <a:p>
            <a:pPr indent="-234950" lvl="0" marL="215900" rtl="0" algn="l">
              <a:lnSpc>
                <a:spcPct val="125000"/>
              </a:lnSpc>
              <a:spcBef>
                <a:spcPts val="700"/>
              </a:spcBef>
              <a:spcAft>
                <a:spcPts val="0"/>
              </a:spcAft>
              <a:buClr>
                <a:schemeClr val="dk2"/>
              </a:buClr>
              <a:buSzPts val="1500"/>
              <a:buFont typeface="Noto Sans Symbols"/>
              <a:buChar char="►"/>
            </a:pPr>
            <a:r>
              <a:rPr b="1" lang="en" sz="1000">
                <a:solidFill>
                  <a:schemeClr val="dk2"/>
                </a:solidFill>
              </a:rPr>
              <a:t>Family Point  Resources</a:t>
            </a:r>
            <a:endParaRPr sz="1000"/>
          </a:p>
          <a:p>
            <a:pPr indent="-234950" lvl="0" marL="215900" rtl="0" algn="l">
              <a:lnSpc>
                <a:spcPct val="125000"/>
              </a:lnSpc>
              <a:spcBef>
                <a:spcPts val="700"/>
              </a:spcBef>
              <a:spcAft>
                <a:spcPts val="0"/>
              </a:spcAft>
              <a:buClr>
                <a:schemeClr val="dk2"/>
              </a:buClr>
              <a:buSzPts val="1500"/>
              <a:buFont typeface="Noto Sans Symbols"/>
              <a:buChar char="►"/>
            </a:pPr>
            <a:r>
              <a:rPr b="1" lang="en" sz="1000">
                <a:solidFill>
                  <a:schemeClr val="dk2"/>
                </a:solidFill>
              </a:rPr>
              <a:t>Local Church projects</a:t>
            </a:r>
            <a:endParaRPr sz="1000"/>
          </a:p>
          <a:p>
            <a:pPr indent="-234950" lvl="0" marL="215900" rtl="0" algn="l">
              <a:lnSpc>
                <a:spcPct val="125000"/>
              </a:lnSpc>
              <a:spcBef>
                <a:spcPts val="700"/>
              </a:spcBef>
              <a:spcAft>
                <a:spcPts val="0"/>
              </a:spcAft>
              <a:buClr>
                <a:schemeClr val="dk2"/>
              </a:buClr>
              <a:buSzPts val="1500"/>
              <a:buFont typeface="Noto Sans Symbols"/>
              <a:buChar char="►"/>
            </a:pPr>
            <a:r>
              <a:rPr b="1" lang="en" sz="1000">
                <a:solidFill>
                  <a:schemeClr val="dk2"/>
                </a:solidFill>
              </a:rPr>
              <a:t>Boys and Girls Country</a:t>
            </a:r>
            <a:endParaRPr sz="1000"/>
          </a:p>
          <a:p>
            <a:pPr indent="-234950" lvl="0" marL="215900" rtl="0" algn="l">
              <a:lnSpc>
                <a:spcPct val="125000"/>
              </a:lnSpc>
              <a:spcBef>
                <a:spcPts val="700"/>
              </a:spcBef>
              <a:spcAft>
                <a:spcPts val="0"/>
              </a:spcAft>
              <a:buClr>
                <a:schemeClr val="dk2"/>
              </a:buClr>
              <a:buSzPts val="1500"/>
              <a:buFont typeface="Noto Sans Symbols"/>
              <a:buChar char="►"/>
            </a:pPr>
            <a:r>
              <a:rPr b="1" lang="en" sz="1000">
                <a:solidFill>
                  <a:schemeClr val="dk2"/>
                </a:solidFill>
              </a:rPr>
              <a:t>Church Mission Trips</a:t>
            </a:r>
            <a:endParaRPr sz="1000"/>
          </a:p>
          <a:p>
            <a:pPr indent="-234950" lvl="0" marL="215900" rtl="0" algn="l">
              <a:lnSpc>
                <a:spcPct val="125000"/>
              </a:lnSpc>
              <a:spcBef>
                <a:spcPts val="700"/>
              </a:spcBef>
              <a:spcAft>
                <a:spcPts val="0"/>
              </a:spcAft>
              <a:buClr>
                <a:schemeClr val="dk2"/>
              </a:buClr>
              <a:buSzPts val="1500"/>
              <a:buFont typeface="Noto Sans Symbols"/>
              <a:buChar char="►"/>
            </a:pPr>
            <a:r>
              <a:rPr b="1" lang="en" sz="1000">
                <a:solidFill>
                  <a:schemeClr val="dk2"/>
                </a:solidFill>
              </a:rPr>
              <a:t>BIG Day</a:t>
            </a:r>
            <a:endParaRPr sz="1000"/>
          </a:p>
          <a:p>
            <a:pPr indent="-234950" lvl="0" marL="215900" rtl="0" algn="l">
              <a:lnSpc>
                <a:spcPct val="125000"/>
              </a:lnSpc>
              <a:spcBef>
                <a:spcPts val="700"/>
              </a:spcBef>
              <a:spcAft>
                <a:spcPts val="0"/>
              </a:spcAft>
              <a:buClr>
                <a:schemeClr val="dk2"/>
              </a:buClr>
              <a:buSzPts val="1500"/>
              <a:buFont typeface="Noto Sans Symbols"/>
              <a:buChar char="►"/>
            </a:pPr>
            <a:r>
              <a:rPr b="1" lang="en" sz="1000">
                <a:solidFill>
                  <a:schemeClr val="dk2"/>
                </a:solidFill>
              </a:rPr>
              <a:t>Gracewood Casseroles</a:t>
            </a:r>
            <a:endParaRPr sz="1000"/>
          </a:p>
          <a:p>
            <a:pPr indent="-234950" lvl="0" marL="215900" rtl="0" algn="l">
              <a:lnSpc>
                <a:spcPct val="125000"/>
              </a:lnSpc>
              <a:spcBef>
                <a:spcPts val="700"/>
              </a:spcBef>
              <a:spcAft>
                <a:spcPts val="0"/>
              </a:spcAft>
              <a:buClr>
                <a:schemeClr val="dk2"/>
              </a:buClr>
              <a:buSzPts val="1500"/>
              <a:buFont typeface="Noto Sans Symbols"/>
              <a:buChar char="►"/>
            </a:pPr>
            <a:r>
              <a:rPr b="1" lang="en" sz="1000">
                <a:solidFill>
                  <a:schemeClr val="dk2"/>
                </a:solidFill>
              </a:rPr>
              <a:t>MAMs</a:t>
            </a:r>
            <a:endParaRPr sz="1000"/>
          </a:p>
          <a:p>
            <a:pPr indent="-234950" lvl="0" marL="215900" rtl="0" algn="l">
              <a:lnSpc>
                <a:spcPct val="125000"/>
              </a:lnSpc>
              <a:spcBef>
                <a:spcPts val="700"/>
              </a:spcBef>
              <a:spcAft>
                <a:spcPts val="0"/>
              </a:spcAft>
              <a:buClr>
                <a:schemeClr val="dk2"/>
              </a:buClr>
              <a:buSzPts val="1500"/>
              <a:buFont typeface="Noto Sans Symbols"/>
              <a:buChar char="►"/>
            </a:pPr>
            <a:r>
              <a:rPr b="1" lang="en" sz="1000">
                <a:solidFill>
                  <a:schemeClr val="dk2"/>
                </a:solidFill>
              </a:rPr>
              <a:t> CAPs</a:t>
            </a:r>
            <a:endParaRPr sz="1000"/>
          </a:p>
          <a:p>
            <a:pPr indent="-139700" lvl="0" marL="215900" rtl="0" algn="r">
              <a:lnSpc>
                <a:spcPct val="125000"/>
              </a:lnSpc>
              <a:spcBef>
                <a:spcPts val="700"/>
              </a:spcBef>
              <a:spcAft>
                <a:spcPts val="0"/>
              </a:spcAft>
              <a:buClr>
                <a:srgbClr val="262626"/>
              </a:buClr>
              <a:buSzPts val="1200"/>
              <a:buFont typeface="Noto Sans Symbols"/>
              <a:buNone/>
            </a:pPr>
            <a:r>
              <a:t/>
            </a:r>
            <a:endParaRPr/>
          </a:p>
        </p:txBody>
      </p:sp>
      <p:pic>
        <p:nvPicPr>
          <p:cNvPr descr="A group of people sitting in a field&#10;&#10;Description automatically generated" id="309" name="Google Shape;309;p42"/>
          <p:cNvPicPr preferRelativeResize="0"/>
          <p:nvPr/>
        </p:nvPicPr>
        <p:blipFill rotWithShape="1">
          <a:blip r:embed="rId3">
            <a:alphaModFix/>
          </a:blip>
          <a:srcRect b="0" l="15716" r="12620" t="0"/>
          <a:stretch/>
        </p:blipFill>
        <p:spPr>
          <a:xfrm>
            <a:off x="3987494" y="2571749"/>
            <a:ext cx="2577677" cy="2571746"/>
          </a:xfrm>
          <a:prstGeom prst="rect">
            <a:avLst/>
          </a:prstGeom>
          <a:noFill/>
          <a:ln>
            <a:noFill/>
          </a:ln>
        </p:spPr>
      </p:pic>
      <p:pic>
        <p:nvPicPr>
          <p:cNvPr descr="A picture containing person, indoor, table, food&#10;&#10;Description automatically generated" id="310" name="Google Shape;310;p42"/>
          <p:cNvPicPr preferRelativeResize="0"/>
          <p:nvPr/>
        </p:nvPicPr>
        <p:blipFill rotWithShape="1">
          <a:blip r:embed="rId4">
            <a:alphaModFix/>
          </a:blip>
          <a:srcRect b="0" l="11228" r="22371" t="0"/>
          <a:stretch/>
        </p:blipFill>
        <p:spPr>
          <a:xfrm>
            <a:off x="6565170" y="2571749"/>
            <a:ext cx="2577677" cy="2571747"/>
          </a:xfrm>
          <a:prstGeom prst="rect">
            <a:avLst/>
          </a:prstGeom>
          <a:noFill/>
          <a:ln>
            <a:noFill/>
          </a:ln>
        </p:spPr>
      </p:pic>
      <p:pic>
        <p:nvPicPr>
          <p:cNvPr descr="A group of people sitting at a table&#10;&#10;Description automatically generated" id="311" name="Google Shape;311;p42"/>
          <p:cNvPicPr preferRelativeResize="0"/>
          <p:nvPr/>
        </p:nvPicPr>
        <p:blipFill rotWithShape="1">
          <a:blip r:embed="rId5">
            <a:alphaModFix/>
          </a:blip>
          <a:srcRect b="22369" l="0" r="0" t="2618"/>
          <a:stretch/>
        </p:blipFill>
        <p:spPr>
          <a:xfrm>
            <a:off x="3987494" y="8"/>
            <a:ext cx="5155352" cy="257174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15" name="Shape 315"/>
        <p:cNvGrpSpPr/>
        <p:nvPr/>
      </p:nvGrpSpPr>
      <p:grpSpPr>
        <a:xfrm>
          <a:off x="0" y="0"/>
          <a:ext cx="0" cy="0"/>
          <a:chOff x="0" y="0"/>
          <a:chExt cx="0" cy="0"/>
        </a:xfrm>
      </p:grpSpPr>
      <p:sp>
        <p:nvSpPr>
          <p:cNvPr id="316" name="Google Shape;316;p43"/>
          <p:cNvSpPr/>
          <p:nvPr/>
        </p:nvSpPr>
        <p:spPr>
          <a:xfrm>
            <a:off x="8838008" y="403543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cxnSp>
        <p:nvCxnSpPr>
          <p:cNvPr id="317" name="Google Shape;317;p43"/>
          <p:cNvCxnSpPr/>
          <p:nvPr/>
        </p:nvCxnSpPr>
        <p:spPr>
          <a:xfrm>
            <a:off x="0" y="4649798"/>
            <a:ext cx="3372000" cy="0"/>
          </a:xfrm>
          <a:prstGeom prst="straightConnector1">
            <a:avLst/>
          </a:prstGeom>
          <a:noFill/>
          <a:ln cap="flat" cmpd="sng" w="19050">
            <a:solidFill>
              <a:srgbClr val="FEFEFE"/>
            </a:solidFill>
            <a:prstDash val="solid"/>
            <a:round/>
            <a:headEnd len="sm" w="sm" type="none"/>
            <a:tailEnd len="sm" w="sm" type="none"/>
          </a:ln>
        </p:spPr>
      </p:cxnSp>
      <p:sp>
        <p:nvSpPr>
          <p:cNvPr id="318" name="Google Shape;318;p43"/>
          <p:cNvSpPr/>
          <p:nvPr/>
        </p:nvSpPr>
        <p:spPr>
          <a:xfrm>
            <a:off x="0" y="0"/>
            <a:ext cx="91437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319" name="Google Shape;319;p43"/>
          <p:cNvSpPr txBox="1"/>
          <p:nvPr>
            <p:ph type="title"/>
          </p:nvPr>
        </p:nvSpPr>
        <p:spPr>
          <a:xfrm>
            <a:off x="4489748" y="475334"/>
            <a:ext cx="4082700" cy="1551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3500"/>
              <a:buFont typeface="Century Schoolbook"/>
              <a:buNone/>
            </a:pPr>
            <a:r>
              <a:rPr lang="en" sz="3500">
                <a:solidFill>
                  <a:schemeClr val="lt1"/>
                </a:solidFill>
              </a:rPr>
              <a:t>Employment, Internships and Summer Activities</a:t>
            </a:r>
            <a:endParaRPr/>
          </a:p>
        </p:txBody>
      </p:sp>
      <p:sp>
        <p:nvSpPr>
          <p:cNvPr id="320" name="Google Shape;320;p43"/>
          <p:cNvSpPr/>
          <p:nvPr/>
        </p:nvSpPr>
        <p:spPr>
          <a:xfrm>
            <a:off x="1" y="0"/>
            <a:ext cx="4082749" cy="5151602"/>
          </a:xfrm>
          <a:custGeom>
            <a:rect b="b" l="l" r="r" t="t"/>
            <a:pathLst>
              <a:path extrusionOk="0" h="6845983" w="5443666">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lt1">
              <a:alpha val="8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pic>
        <p:nvPicPr>
          <p:cNvPr descr="A close up of a sign&#10;&#10;Description automatically generated" id="321" name="Google Shape;321;p43"/>
          <p:cNvPicPr preferRelativeResize="0"/>
          <p:nvPr>
            <p:ph idx="1" type="body"/>
          </p:nvPr>
        </p:nvPicPr>
        <p:blipFill rotWithShape="1">
          <a:blip r:embed="rId3">
            <a:alphaModFix/>
          </a:blip>
          <a:srcRect b="0" l="0" r="23954" t="0"/>
          <a:stretch/>
        </p:blipFill>
        <p:spPr>
          <a:xfrm>
            <a:off x="1" y="8"/>
            <a:ext cx="3911400" cy="5143500"/>
          </a:xfrm>
          <a:prstGeom prst="rect">
            <a:avLst/>
          </a:prstGeom>
          <a:noFill/>
          <a:ln>
            <a:noFill/>
          </a:ln>
        </p:spPr>
      </p:pic>
      <p:sp>
        <p:nvSpPr>
          <p:cNvPr id="322" name="Google Shape;322;p43"/>
          <p:cNvSpPr txBox="1"/>
          <p:nvPr>
            <p:ph idx="2" type="body"/>
          </p:nvPr>
        </p:nvSpPr>
        <p:spPr>
          <a:xfrm>
            <a:off x="4489749" y="2164875"/>
            <a:ext cx="4082700" cy="2503500"/>
          </a:xfrm>
          <a:prstGeom prst="rect">
            <a:avLst/>
          </a:prstGeom>
          <a:noFill/>
          <a:ln>
            <a:noFill/>
          </a:ln>
        </p:spPr>
        <p:txBody>
          <a:bodyPr anchorCtr="0" anchor="t" bIns="34275" lIns="68575" spcFirstLastPara="1" rIns="68575" wrap="square" tIns="34275">
            <a:normAutofit lnSpcReduction="10000"/>
          </a:bodyPr>
          <a:lstStyle/>
          <a:p>
            <a:pPr indent="-215900" lvl="0" marL="215900" rtl="0" algn="l">
              <a:lnSpc>
                <a:spcPct val="112000"/>
              </a:lnSpc>
              <a:spcBef>
                <a:spcPts val="0"/>
              </a:spcBef>
              <a:spcAft>
                <a:spcPts val="0"/>
              </a:spcAft>
              <a:buClr>
                <a:schemeClr val="lt1"/>
              </a:buClr>
              <a:buSzPts val="1400"/>
              <a:buFont typeface="Calibri"/>
              <a:buChar char="•"/>
            </a:pPr>
            <a:r>
              <a:rPr b="1" lang="en" sz="1400">
                <a:solidFill>
                  <a:schemeClr val="lt1"/>
                </a:solidFill>
              </a:rPr>
              <a:t>Babysitting</a:t>
            </a:r>
            <a:endParaRPr/>
          </a:p>
          <a:p>
            <a:pPr indent="-215900" lvl="0" marL="215900" rtl="0" algn="l">
              <a:lnSpc>
                <a:spcPct val="112000"/>
              </a:lnSpc>
              <a:spcBef>
                <a:spcPts val="700"/>
              </a:spcBef>
              <a:spcAft>
                <a:spcPts val="0"/>
              </a:spcAft>
              <a:buClr>
                <a:schemeClr val="lt1"/>
              </a:buClr>
              <a:buSzPts val="1400"/>
              <a:buFont typeface="Calibri"/>
              <a:buChar char="•"/>
            </a:pPr>
            <a:r>
              <a:rPr b="1" lang="en" sz="1400">
                <a:solidFill>
                  <a:schemeClr val="lt1"/>
                </a:solidFill>
              </a:rPr>
              <a:t>After School</a:t>
            </a:r>
            <a:r>
              <a:rPr b="1" lang="en" sz="1400">
                <a:solidFill>
                  <a:schemeClr val="lt1"/>
                </a:solidFill>
              </a:rPr>
              <a:t> Nanny</a:t>
            </a:r>
            <a:endParaRPr/>
          </a:p>
          <a:p>
            <a:pPr indent="-215900" lvl="0" marL="215900" rtl="0" algn="l">
              <a:lnSpc>
                <a:spcPct val="112000"/>
              </a:lnSpc>
              <a:spcBef>
                <a:spcPts val="700"/>
              </a:spcBef>
              <a:spcAft>
                <a:spcPts val="0"/>
              </a:spcAft>
              <a:buClr>
                <a:schemeClr val="lt1"/>
              </a:buClr>
              <a:buSzPts val="1400"/>
              <a:buFont typeface="Calibri"/>
              <a:buChar char="•"/>
            </a:pPr>
            <a:r>
              <a:rPr b="1" lang="en" sz="1400">
                <a:solidFill>
                  <a:schemeClr val="lt1"/>
                </a:solidFill>
              </a:rPr>
              <a:t>Retail</a:t>
            </a:r>
            <a:endParaRPr/>
          </a:p>
          <a:p>
            <a:pPr indent="-215900" lvl="0" marL="215900" rtl="0" algn="l">
              <a:lnSpc>
                <a:spcPct val="112000"/>
              </a:lnSpc>
              <a:spcBef>
                <a:spcPts val="700"/>
              </a:spcBef>
              <a:spcAft>
                <a:spcPts val="0"/>
              </a:spcAft>
              <a:buClr>
                <a:schemeClr val="lt1"/>
              </a:buClr>
              <a:buSzPts val="1400"/>
              <a:buFont typeface="Calibri"/>
              <a:buChar char="•"/>
            </a:pPr>
            <a:r>
              <a:rPr b="1" lang="en" sz="1400">
                <a:solidFill>
                  <a:schemeClr val="lt1"/>
                </a:solidFill>
              </a:rPr>
              <a:t>Yard Work</a:t>
            </a:r>
            <a:endParaRPr/>
          </a:p>
          <a:p>
            <a:pPr indent="-215900" lvl="0" marL="215900" rtl="0" algn="l">
              <a:lnSpc>
                <a:spcPct val="112000"/>
              </a:lnSpc>
              <a:spcBef>
                <a:spcPts val="700"/>
              </a:spcBef>
              <a:spcAft>
                <a:spcPts val="0"/>
              </a:spcAft>
              <a:buClr>
                <a:schemeClr val="lt1"/>
              </a:buClr>
              <a:buSzPts val="1400"/>
              <a:buFont typeface="Calibri"/>
              <a:buChar char="•"/>
            </a:pPr>
            <a:r>
              <a:rPr b="1" lang="en" sz="1400">
                <a:solidFill>
                  <a:schemeClr val="lt1"/>
                </a:solidFill>
              </a:rPr>
              <a:t>Transportation</a:t>
            </a:r>
            <a:endParaRPr/>
          </a:p>
          <a:p>
            <a:pPr indent="-215900" lvl="0" marL="215900" rtl="0" algn="l">
              <a:lnSpc>
                <a:spcPct val="112000"/>
              </a:lnSpc>
              <a:spcBef>
                <a:spcPts val="700"/>
              </a:spcBef>
              <a:spcAft>
                <a:spcPts val="0"/>
              </a:spcAft>
              <a:buClr>
                <a:schemeClr val="lt1"/>
              </a:buClr>
              <a:buSzPts val="1400"/>
              <a:buFont typeface="Calibri"/>
              <a:buChar char="•"/>
            </a:pPr>
            <a:r>
              <a:rPr b="1" lang="en" sz="1400">
                <a:solidFill>
                  <a:schemeClr val="lt1"/>
                </a:solidFill>
              </a:rPr>
              <a:t>Summer Camp Counselor</a:t>
            </a:r>
            <a:endParaRPr/>
          </a:p>
          <a:p>
            <a:pPr indent="-215900" lvl="0" marL="215900" rtl="0" algn="l">
              <a:lnSpc>
                <a:spcPct val="112000"/>
              </a:lnSpc>
              <a:spcBef>
                <a:spcPts val="700"/>
              </a:spcBef>
              <a:spcAft>
                <a:spcPts val="0"/>
              </a:spcAft>
              <a:buClr>
                <a:schemeClr val="lt1"/>
              </a:buClr>
              <a:buSzPts val="1400"/>
              <a:buFont typeface="Calibri"/>
              <a:buChar char="•"/>
            </a:pPr>
            <a:r>
              <a:rPr b="1" lang="en" sz="1400">
                <a:solidFill>
                  <a:schemeClr val="lt1"/>
                </a:solidFill>
              </a:rPr>
              <a:t>Food Service</a:t>
            </a:r>
            <a:endParaRPr/>
          </a:p>
          <a:p>
            <a:pPr indent="-215900" lvl="0" marL="215900" rtl="0" algn="l">
              <a:lnSpc>
                <a:spcPct val="112000"/>
              </a:lnSpc>
              <a:spcBef>
                <a:spcPts val="700"/>
              </a:spcBef>
              <a:spcAft>
                <a:spcPts val="0"/>
              </a:spcAft>
              <a:buClr>
                <a:schemeClr val="lt1"/>
              </a:buClr>
              <a:buSzPts val="1400"/>
              <a:buFont typeface="Calibri"/>
              <a:buChar char="•"/>
            </a:pPr>
            <a:r>
              <a:rPr b="1" lang="en" sz="1400">
                <a:solidFill>
                  <a:schemeClr val="lt1"/>
                </a:solidFill>
              </a:rPr>
              <a:t>Internship</a:t>
            </a:r>
            <a:endParaRPr/>
          </a:p>
        </p:txBody>
      </p:sp>
      <p:sp>
        <p:nvSpPr>
          <p:cNvPr id="323" name="Google Shape;323;p43"/>
          <p:cNvSpPr/>
          <p:nvPr/>
        </p:nvSpPr>
        <p:spPr>
          <a:xfrm>
            <a:off x="8838008" y="4035434"/>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5C40"/>
        </a:solidFill>
      </p:bgPr>
    </p:bg>
    <p:spTree>
      <p:nvGrpSpPr>
        <p:cNvPr id="135" name="Shape 135"/>
        <p:cNvGrpSpPr/>
        <p:nvPr/>
      </p:nvGrpSpPr>
      <p:grpSpPr>
        <a:xfrm>
          <a:off x="0" y="0"/>
          <a:ext cx="0" cy="0"/>
          <a:chOff x="0" y="0"/>
          <a:chExt cx="0" cy="0"/>
        </a:xfrm>
      </p:grpSpPr>
      <p:sp>
        <p:nvSpPr>
          <p:cNvPr id="136" name="Google Shape;136;p26"/>
          <p:cNvSpPr txBox="1"/>
          <p:nvPr/>
        </p:nvSpPr>
        <p:spPr>
          <a:xfrm>
            <a:off x="514350" y="1004800"/>
            <a:ext cx="8115300" cy="3378000"/>
          </a:xfrm>
          <a:prstGeom prst="rect">
            <a:avLst/>
          </a:prstGeom>
          <a:noFill/>
          <a:ln>
            <a:noFill/>
          </a:ln>
        </p:spPr>
        <p:txBody>
          <a:bodyPr anchorCtr="0" anchor="t" bIns="0" lIns="0" spcFirstLastPara="1" rIns="0" wrap="square" tIns="0">
            <a:spAutoFit/>
          </a:bodyPr>
          <a:lstStyle/>
          <a:p>
            <a:pPr indent="-196850" lvl="1" marL="406400" marR="0" rtl="0" algn="l">
              <a:lnSpc>
                <a:spcPct val="211008"/>
              </a:lnSpc>
              <a:spcBef>
                <a:spcPts val="0"/>
              </a:spcBef>
              <a:spcAft>
                <a:spcPts val="0"/>
              </a:spcAft>
              <a:buClr>
                <a:srgbClr val="FFFFFF"/>
              </a:buClr>
              <a:buSzPts val="1900"/>
              <a:buFont typeface="Arial"/>
              <a:buChar char="•"/>
            </a:pPr>
            <a:r>
              <a:rPr b="1" i="0" lang="en" sz="1900" u="none" cap="none" strike="noStrike">
                <a:solidFill>
                  <a:srgbClr val="FFFFFF"/>
                </a:solidFill>
                <a:latin typeface="Cardo"/>
                <a:ea typeface="Cardo"/>
                <a:cs typeface="Cardo"/>
                <a:sym typeface="Cardo"/>
              </a:rPr>
              <a:t>Financial Report</a:t>
            </a:r>
            <a:endParaRPr sz="700"/>
          </a:p>
          <a:p>
            <a:pPr indent="-196850" lvl="1" marL="406400" marR="0" rtl="0" algn="l">
              <a:lnSpc>
                <a:spcPct val="210999"/>
              </a:lnSpc>
              <a:spcBef>
                <a:spcPts val="0"/>
              </a:spcBef>
              <a:spcAft>
                <a:spcPts val="0"/>
              </a:spcAft>
              <a:buClr>
                <a:srgbClr val="FFFFFF"/>
              </a:buClr>
              <a:buSzPts val="1900"/>
              <a:buFont typeface="Arial"/>
              <a:buChar char="•"/>
            </a:pPr>
            <a:r>
              <a:rPr b="1" i="0" lang="en" sz="1900" u="none" cap="none" strike="noStrike">
                <a:solidFill>
                  <a:srgbClr val="FFFFFF"/>
                </a:solidFill>
                <a:latin typeface="Cardo"/>
                <a:ea typeface="Cardo"/>
                <a:cs typeface="Cardo"/>
                <a:sym typeface="Cardo"/>
              </a:rPr>
              <a:t>Social Tea</a:t>
            </a:r>
            <a:r>
              <a:rPr b="1" lang="en" sz="1900">
                <a:solidFill>
                  <a:srgbClr val="FFFFFF"/>
                </a:solidFill>
                <a:latin typeface="Cardo"/>
                <a:ea typeface="Cardo"/>
                <a:cs typeface="Cardo"/>
                <a:sym typeface="Cardo"/>
              </a:rPr>
              <a:t>m</a:t>
            </a:r>
            <a:r>
              <a:rPr b="1" i="0" lang="en" sz="1900" u="none" cap="none" strike="noStrike">
                <a:solidFill>
                  <a:srgbClr val="FFFFFF"/>
                </a:solidFill>
                <a:latin typeface="Cardo"/>
                <a:ea typeface="Cardo"/>
                <a:cs typeface="Cardo"/>
                <a:sym typeface="Cardo"/>
              </a:rPr>
              <a:t> Update</a:t>
            </a:r>
            <a:endParaRPr sz="700"/>
          </a:p>
          <a:p>
            <a:pPr indent="-196850" lvl="1" marL="406400" marR="0" rtl="0" algn="l">
              <a:lnSpc>
                <a:spcPct val="211008"/>
              </a:lnSpc>
              <a:spcBef>
                <a:spcPts val="0"/>
              </a:spcBef>
              <a:spcAft>
                <a:spcPts val="0"/>
              </a:spcAft>
              <a:buClr>
                <a:srgbClr val="FFFFFF"/>
              </a:buClr>
              <a:buSzPts val="1900"/>
              <a:buFont typeface="Arial"/>
              <a:buChar char="•"/>
            </a:pPr>
            <a:r>
              <a:rPr b="1" i="0" lang="en" sz="1900" u="none" cap="none" strike="noStrike">
                <a:solidFill>
                  <a:srgbClr val="FFFFFF"/>
                </a:solidFill>
                <a:latin typeface="Cardo"/>
                <a:ea typeface="Cardo"/>
                <a:cs typeface="Cardo"/>
                <a:sym typeface="Cardo"/>
              </a:rPr>
              <a:t>Merchandise Update</a:t>
            </a:r>
            <a:endParaRPr sz="700"/>
          </a:p>
          <a:p>
            <a:pPr indent="-196850" lvl="1" marL="406400" marR="0" rtl="0" algn="l">
              <a:lnSpc>
                <a:spcPct val="211008"/>
              </a:lnSpc>
              <a:spcBef>
                <a:spcPts val="0"/>
              </a:spcBef>
              <a:spcAft>
                <a:spcPts val="0"/>
              </a:spcAft>
              <a:buClr>
                <a:srgbClr val="FFFFFF"/>
              </a:buClr>
              <a:buSzPts val="1900"/>
              <a:buFont typeface="Arial"/>
              <a:buChar char="•"/>
            </a:pPr>
            <a:r>
              <a:rPr b="1" i="0" lang="en" sz="1900" u="none" cap="none" strike="noStrike">
                <a:solidFill>
                  <a:srgbClr val="FFFFFF"/>
                </a:solidFill>
                <a:latin typeface="Cardo"/>
                <a:ea typeface="Cardo"/>
                <a:cs typeface="Cardo"/>
                <a:sym typeface="Cardo"/>
              </a:rPr>
              <a:t>Spirit Night Update</a:t>
            </a:r>
            <a:endParaRPr sz="700"/>
          </a:p>
          <a:p>
            <a:pPr indent="-196850" lvl="1" marL="406400" marR="0" rtl="0" algn="l">
              <a:lnSpc>
                <a:spcPct val="211008"/>
              </a:lnSpc>
              <a:spcBef>
                <a:spcPts val="0"/>
              </a:spcBef>
              <a:spcAft>
                <a:spcPts val="0"/>
              </a:spcAft>
              <a:buClr>
                <a:srgbClr val="FFFFFF"/>
              </a:buClr>
              <a:buSzPts val="1900"/>
              <a:buFont typeface="Arial"/>
              <a:buChar char="•"/>
            </a:pPr>
            <a:r>
              <a:rPr b="1" i="0" lang="en" sz="1900" u="none" cap="none" strike="noStrike">
                <a:solidFill>
                  <a:srgbClr val="FFFFFF"/>
                </a:solidFill>
                <a:latin typeface="Cardo"/>
                <a:ea typeface="Cardo"/>
                <a:cs typeface="Cardo"/>
                <a:sym typeface="Cardo"/>
              </a:rPr>
              <a:t>Guest Speaker - Maurine Richter</a:t>
            </a:r>
            <a:endParaRPr sz="700"/>
          </a:p>
          <a:p>
            <a:pPr indent="-196850" lvl="1" marL="406400" marR="0" rtl="0" algn="l">
              <a:lnSpc>
                <a:spcPct val="211008"/>
              </a:lnSpc>
              <a:spcBef>
                <a:spcPts val="0"/>
              </a:spcBef>
              <a:spcAft>
                <a:spcPts val="0"/>
              </a:spcAft>
              <a:buClr>
                <a:srgbClr val="FFFFFF"/>
              </a:buClr>
              <a:buSzPts val="1900"/>
              <a:buFont typeface="Arial"/>
              <a:buChar char="•"/>
            </a:pPr>
            <a:r>
              <a:rPr b="1" i="0" lang="en" sz="1900" u="none" cap="none" strike="noStrike">
                <a:solidFill>
                  <a:srgbClr val="FFFFFF"/>
                </a:solidFill>
                <a:latin typeface="Cardo"/>
                <a:ea typeface="Cardo"/>
                <a:cs typeface="Cardo"/>
                <a:sym typeface="Cardo"/>
              </a:rPr>
              <a:t>Sophomore Class Updates and Q&amp;A - Ms. Prontka &amp; Ms. Blackmon</a:t>
            </a:r>
            <a:endParaRPr sz="700"/>
          </a:p>
        </p:txBody>
      </p:sp>
      <p:sp>
        <p:nvSpPr>
          <p:cNvPr id="137" name="Google Shape;137;p26"/>
          <p:cNvSpPr txBox="1"/>
          <p:nvPr/>
        </p:nvSpPr>
        <p:spPr>
          <a:xfrm>
            <a:off x="1548408" y="385766"/>
            <a:ext cx="6047185" cy="369252"/>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i="0" lang="en" sz="2100" u="none" cap="none" strike="noStrike">
                <a:solidFill>
                  <a:srgbClr val="FFDE59"/>
                </a:solidFill>
                <a:latin typeface="Cardo"/>
                <a:ea typeface="Cardo"/>
                <a:cs typeface="Cardo"/>
                <a:sym typeface="Cardo"/>
              </a:rPr>
              <a:t>Class of 2028 Parent Peer Group Meeting Agenda</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C0"/>
        </a:solidFill>
      </p:bgPr>
    </p:bg>
    <p:spTree>
      <p:nvGrpSpPr>
        <p:cNvPr id="327" name="Shape 327"/>
        <p:cNvGrpSpPr/>
        <p:nvPr/>
      </p:nvGrpSpPr>
      <p:grpSpPr>
        <a:xfrm>
          <a:off x="0" y="0"/>
          <a:ext cx="0" cy="0"/>
          <a:chOff x="0" y="0"/>
          <a:chExt cx="0" cy="0"/>
        </a:xfrm>
      </p:grpSpPr>
      <p:sp>
        <p:nvSpPr>
          <p:cNvPr id="328" name="Google Shape;328;p44"/>
          <p:cNvSpPr/>
          <p:nvPr/>
        </p:nvSpPr>
        <p:spPr>
          <a:xfrm>
            <a:off x="8838008" y="403543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cxnSp>
        <p:nvCxnSpPr>
          <p:cNvPr id="329" name="Google Shape;329;p44"/>
          <p:cNvCxnSpPr/>
          <p:nvPr/>
        </p:nvCxnSpPr>
        <p:spPr>
          <a:xfrm>
            <a:off x="0" y="4649798"/>
            <a:ext cx="3372000" cy="0"/>
          </a:xfrm>
          <a:prstGeom prst="straightConnector1">
            <a:avLst/>
          </a:prstGeom>
          <a:noFill/>
          <a:ln cap="flat" cmpd="sng" w="19050">
            <a:solidFill>
              <a:srgbClr val="FEFEFE"/>
            </a:solidFill>
            <a:prstDash val="solid"/>
            <a:round/>
            <a:headEnd len="sm" w="sm" type="none"/>
            <a:tailEnd len="sm" w="sm" type="none"/>
          </a:ln>
        </p:spPr>
      </p:cxnSp>
      <p:sp>
        <p:nvSpPr>
          <p:cNvPr id="330" name="Google Shape;330;p44"/>
          <p:cNvSpPr/>
          <p:nvPr/>
        </p:nvSpPr>
        <p:spPr>
          <a:xfrm>
            <a:off x="0" y="0"/>
            <a:ext cx="9144000" cy="5143500"/>
          </a:xfrm>
          <a:prstGeom prst="rect">
            <a:avLst/>
          </a:prstGeom>
          <a:solidFill>
            <a:srgbClr val="0070C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331" name="Google Shape;331;p44"/>
          <p:cNvSpPr txBox="1"/>
          <p:nvPr>
            <p:ph type="title"/>
          </p:nvPr>
        </p:nvSpPr>
        <p:spPr>
          <a:xfrm>
            <a:off x="5904464" y="497530"/>
            <a:ext cx="2763600" cy="1206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2400"/>
              <a:buFont typeface="Century Schoolbook"/>
              <a:buNone/>
            </a:pPr>
            <a:r>
              <a:rPr lang="en" sz="2400">
                <a:solidFill>
                  <a:schemeClr val="lt1"/>
                </a:solidFill>
              </a:rPr>
              <a:t>SOME EXTRAS </a:t>
            </a:r>
            <a:br>
              <a:rPr lang="en" sz="2400">
                <a:solidFill>
                  <a:schemeClr val="lt1"/>
                </a:solidFill>
              </a:rPr>
            </a:br>
            <a:r>
              <a:rPr lang="en" sz="2400">
                <a:solidFill>
                  <a:schemeClr val="lt1"/>
                </a:solidFill>
              </a:rPr>
              <a:t>TO CONSIDER</a:t>
            </a:r>
            <a:br>
              <a:rPr lang="en" sz="1200">
                <a:solidFill>
                  <a:schemeClr val="lt1"/>
                </a:solidFill>
              </a:rPr>
            </a:br>
            <a:br>
              <a:rPr lang="en" sz="1200">
                <a:solidFill>
                  <a:schemeClr val="lt1"/>
                </a:solidFill>
              </a:rPr>
            </a:br>
            <a:endParaRPr sz="1200">
              <a:solidFill>
                <a:schemeClr val="lt1"/>
              </a:solidFill>
            </a:endParaRPr>
          </a:p>
        </p:txBody>
      </p:sp>
      <p:pic>
        <p:nvPicPr>
          <p:cNvPr descr="A drawing of a cartoon character&#10;&#10;Description automatically generated" id="332" name="Google Shape;332;p44"/>
          <p:cNvPicPr preferRelativeResize="0"/>
          <p:nvPr>
            <p:ph idx="1" type="body"/>
          </p:nvPr>
        </p:nvPicPr>
        <p:blipFill rotWithShape="1">
          <a:blip r:embed="rId3">
            <a:alphaModFix/>
          </a:blip>
          <a:srcRect b="0" l="0" r="0" t="0"/>
          <a:stretch/>
        </p:blipFill>
        <p:spPr>
          <a:xfrm>
            <a:off x="688324" y="479929"/>
            <a:ext cx="4765500" cy="3953400"/>
          </a:xfrm>
          <a:prstGeom prst="rect">
            <a:avLst/>
          </a:prstGeom>
          <a:noFill/>
          <a:ln>
            <a:noFill/>
          </a:ln>
        </p:spPr>
      </p:pic>
      <p:cxnSp>
        <p:nvCxnSpPr>
          <p:cNvPr id="333" name="Google Shape;333;p44"/>
          <p:cNvCxnSpPr/>
          <p:nvPr/>
        </p:nvCxnSpPr>
        <p:spPr>
          <a:xfrm>
            <a:off x="0" y="4649798"/>
            <a:ext cx="5658000" cy="0"/>
          </a:xfrm>
          <a:prstGeom prst="straightConnector1">
            <a:avLst/>
          </a:prstGeom>
          <a:noFill/>
          <a:ln cap="flat" cmpd="sng" w="19050">
            <a:solidFill>
              <a:srgbClr val="FEFEFE"/>
            </a:solidFill>
            <a:prstDash val="solid"/>
            <a:round/>
            <a:headEnd len="sm" w="sm" type="none"/>
            <a:tailEnd len="sm" w="sm" type="none"/>
          </a:ln>
        </p:spPr>
      </p:cxnSp>
      <p:sp>
        <p:nvSpPr>
          <p:cNvPr id="334" name="Google Shape;334;p44"/>
          <p:cNvSpPr txBox="1"/>
          <p:nvPr>
            <p:ph idx="2" type="body"/>
          </p:nvPr>
        </p:nvSpPr>
        <p:spPr>
          <a:xfrm>
            <a:off x="5548086" y="1386115"/>
            <a:ext cx="3120000" cy="3274800"/>
          </a:xfrm>
          <a:prstGeom prst="rect">
            <a:avLst/>
          </a:prstGeom>
          <a:noFill/>
          <a:ln>
            <a:noFill/>
          </a:ln>
        </p:spPr>
        <p:txBody>
          <a:bodyPr anchorCtr="0" anchor="t" bIns="34275" lIns="68575" spcFirstLastPara="1" rIns="68575" wrap="square" tIns="34275">
            <a:normAutofit/>
          </a:bodyPr>
          <a:lstStyle/>
          <a:p>
            <a:pPr indent="-209550" lvl="0" marL="215900" rtl="0" algn="l">
              <a:lnSpc>
                <a:spcPct val="112000"/>
              </a:lnSpc>
              <a:spcBef>
                <a:spcPts val="0"/>
              </a:spcBef>
              <a:spcAft>
                <a:spcPts val="0"/>
              </a:spcAft>
              <a:buClr>
                <a:schemeClr val="lt1"/>
              </a:buClr>
              <a:buSzPts val="1500"/>
              <a:buFont typeface="Calibri"/>
              <a:buChar char="•"/>
            </a:pPr>
            <a:r>
              <a:rPr b="1" lang="en" sz="1500">
                <a:solidFill>
                  <a:schemeClr val="lt1"/>
                </a:solidFill>
              </a:rPr>
              <a:t>YOUNG LIFE</a:t>
            </a:r>
            <a:endParaRPr/>
          </a:p>
          <a:p>
            <a:pPr indent="-209550" lvl="0" marL="215900" rtl="0" algn="l">
              <a:lnSpc>
                <a:spcPct val="112000"/>
              </a:lnSpc>
              <a:spcBef>
                <a:spcPts val="700"/>
              </a:spcBef>
              <a:spcAft>
                <a:spcPts val="0"/>
              </a:spcAft>
              <a:buClr>
                <a:schemeClr val="lt1"/>
              </a:buClr>
              <a:buSzPts val="1500"/>
              <a:buFont typeface="Calibri"/>
              <a:buChar char="•"/>
            </a:pPr>
            <a:r>
              <a:rPr b="1" lang="en" sz="1500">
                <a:solidFill>
                  <a:schemeClr val="lt1"/>
                </a:solidFill>
              </a:rPr>
              <a:t>STUDENT COUNCIL</a:t>
            </a:r>
            <a:endParaRPr/>
          </a:p>
          <a:p>
            <a:pPr indent="-209550" lvl="0" marL="215900" rtl="0" algn="l">
              <a:lnSpc>
                <a:spcPct val="112000"/>
              </a:lnSpc>
              <a:spcBef>
                <a:spcPts val="700"/>
              </a:spcBef>
              <a:spcAft>
                <a:spcPts val="0"/>
              </a:spcAft>
              <a:buClr>
                <a:schemeClr val="lt1"/>
              </a:buClr>
              <a:buSzPts val="1500"/>
              <a:buFont typeface="Calibri"/>
              <a:buChar char="•"/>
            </a:pPr>
            <a:r>
              <a:rPr b="1" lang="en" sz="1500">
                <a:solidFill>
                  <a:schemeClr val="lt1"/>
                </a:solidFill>
              </a:rPr>
              <a:t>NATIONAL HONOR SOCIETY – NO ISS, SUSPENSIONS, AND MINIMUM GPA OF 6.0</a:t>
            </a:r>
            <a:endParaRPr/>
          </a:p>
          <a:p>
            <a:pPr indent="-209550" lvl="0" marL="215900" rtl="0" algn="l">
              <a:lnSpc>
                <a:spcPct val="112000"/>
              </a:lnSpc>
              <a:spcBef>
                <a:spcPts val="700"/>
              </a:spcBef>
              <a:spcAft>
                <a:spcPts val="0"/>
              </a:spcAft>
              <a:buClr>
                <a:schemeClr val="lt1"/>
              </a:buClr>
              <a:buSzPts val="1500"/>
              <a:buFont typeface="Calibri"/>
              <a:buChar char="•"/>
            </a:pPr>
            <a:r>
              <a:rPr b="1" lang="en" sz="1500">
                <a:solidFill>
                  <a:schemeClr val="lt1"/>
                </a:solidFill>
              </a:rPr>
              <a:t>OFFICE ASSISTANT</a:t>
            </a:r>
            <a:endParaRPr/>
          </a:p>
          <a:p>
            <a:pPr indent="-209550" lvl="0" marL="215900" rtl="0" algn="l">
              <a:lnSpc>
                <a:spcPct val="112000"/>
              </a:lnSpc>
              <a:spcBef>
                <a:spcPts val="700"/>
              </a:spcBef>
              <a:spcAft>
                <a:spcPts val="0"/>
              </a:spcAft>
              <a:buClr>
                <a:schemeClr val="lt1"/>
              </a:buClr>
              <a:buSzPts val="1500"/>
              <a:buFont typeface="Calibri"/>
              <a:buChar char="•"/>
            </a:pPr>
            <a:r>
              <a:rPr b="1" lang="en" sz="1500">
                <a:solidFill>
                  <a:schemeClr val="lt1"/>
                </a:solidFill>
              </a:rPr>
              <a:t>SCHOOL CLUBS</a:t>
            </a:r>
            <a:endParaRPr/>
          </a:p>
          <a:p>
            <a:pPr indent="-209550" lvl="0" marL="215900" rtl="0" algn="l">
              <a:lnSpc>
                <a:spcPct val="112000"/>
              </a:lnSpc>
              <a:spcBef>
                <a:spcPts val="700"/>
              </a:spcBef>
              <a:spcAft>
                <a:spcPts val="0"/>
              </a:spcAft>
              <a:buClr>
                <a:schemeClr val="lt1"/>
              </a:buClr>
              <a:buSzPts val="1500"/>
              <a:buFont typeface="Calibri"/>
              <a:buChar char="•"/>
            </a:pPr>
            <a:r>
              <a:rPr b="1" lang="en" sz="1500">
                <a:solidFill>
                  <a:schemeClr val="lt1"/>
                </a:solidFill>
              </a:rPr>
              <a:t>SPIRIT CLUBS AND TRI-THETA</a:t>
            </a:r>
            <a:endParaRPr/>
          </a:p>
          <a:p>
            <a:pPr indent="-209550" lvl="0" marL="215900" rtl="0" algn="l">
              <a:lnSpc>
                <a:spcPct val="112000"/>
              </a:lnSpc>
              <a:spcBef>
                <a:spcPts val="700"/>
              </a:spcBef>
              <a:spcAft>
                <a:spcPts val="0"/>
              </a:spcAft>
              <a:buClr>
                <a:schemeClr val="lt1"/>
              </a:buClr>
              <a:buSzPts val="1500"/>
              <a:buFont typeface="Calibri"/>
              <a:buChar char="•"/>
            </a:pPr>
            <a:r>
              <a:rPr b="1" lang="en" sz="1500">
                <a:solidFill>
                  <a:schemeClr val="lt1"/>
                </a:solidFill>
              </a:rPr>
              <a:t>MENTORSHIPS</a:t>
            </a:r>
            <a:endParaRPr/>
          </a:p>
        </p:txBody>
      </p:sp>
      <p:sp>
        <p:nvSpPr>
          <p:cNvPr id="335" name="Google Shape;335;p44"/>
          <p:cNvSpPr/>
          <p:nvPr/>
        </p:nvSpPr>
        <p:spPr>
          <a:xfrm>
            <a:off x="8838008" y="403543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FBA"/>
        </a:solidFill>
      </p:bgPr>
    </p:bg>
    <p:spTree>
      <p:nvGrpSpPr>
        <p:cNvPr id="339" name="Shape 339"/>
        <p:cNvGrpSpPr/>
        <p:nvPr/>
      </p:nvGrpSpPr>
      <p:grpSpPr>
        <a:xfrm>
          <a:off x="0" y="0"/>
          <a:ext cx="0" cy="0"/>
          <a:chOff x="0" y="0"/>
          <a:chExt cx="0" cy="0"/>
        </a:xfrm>
      </p:grpSpPr>
      <p:sp>
        <p:nvSpPr>
          <p:cNvPr id="340" name="Google Shape;340;p45"/>
          <p:cNvSpPr txBox="1"/>
          <p:nvPr>
            <p:ph type="title"/>
          </p:nvPr>
        </p:nvSpPr>
        <p:spPr>
          <a:xfrm>
            <a:off x="299650" y="462453"/>
            <a:ext cx="2576400" cy="942300"/>
          </a:xfrm>
          <a:prstGeom prst="rect">
            <a:avLst/>
          </a:prstGeom>
          <a:noFill/>
          <a:ln>
            <a:noFill/>
          </a:ln>
        </p:spPr>
        <p:txBody>
          <a:bodyPr anchorCtr="0" anchor="t" bIns="34275" lIns="68575" spcFirstLastPara="1" rIns="68575" wrap="square" tIns="34275">
            <a:noAutofit/>
          </a:bodyPr>
          <a:lstStyle/>
          <a:p>
            <a:pPr indent="0" lvl="0" marL="0" rtl="0" algn="ctr">
              <a:lnSpc>
                <a:spcPct val="93000"/>
              </a:lnSpc>
              <a:spcBef>
                <a:spcPts val="0"/>
              </a:spcBef>
              <a:spcAft>
                <a:spcPts val="0"/>
              </a:spcAft>
              <a:buClr>
                <a:srgbClr val="262626"/>
              </a:buClr>
              <a:buSzPts val="3000"/>
              <a:buFont typeface="Century Schoolbook"/>
              <a:buNone/>
            </a:pPr>
            <a:r>
              <a:rPr b="1" lang="en" sz="2700"/>
              <a:t>Sophomore Year</a:t>
            </a:r>
            <a:endParaRPr sz="2700"/>
          </a:p>
        </p:txBody>
      </p:sp>
      <p:sp>
        <p:nvSpPr>
          <p:cNvPr id="341" name="Google Shape;341;p45"/>
          <p:cNvSpPr txBox="1"/>
          <p:nvPr>
            <p:ph idx="1" type="body"/>
          </p:nvPr>
        </p:nvSpPr>
        <p:spPr>
          <a:xfrm>
            <a:off x="3280229" y="423110"/>
            <a:ext cx="5769600" cy="4482600"/>
          </a:xfrm>
          <a:prstGeom prst="rect">
            <a:avLst/>
          </a:prstGeom>
          <a:solidFill>
            <a:schemeClr val="accent2"/>
          </a:solidFill>
          <a:ln>
            <a:noFill/>
          </a:ln>
        </p:spPr>
        <p:txBody>
          <a:bodyPr anchorCtr="0" anchor="t" bIns="34275" lIns="68575" spcFirstLastPara="1" rIns="68575" wrap="square" tIns="34275">
            <a:normAutofit fontScale="55000" lnSpcReduction="10000"/>
          </a:bodyPr>
          <a:lstStyle/>
          <a:p>
            <a:pPr indent="0" lvl="0" marL="0" rtl="0" algn="l">
              <a:lnSpc>
                <a:spcPct val="107000"/>
              </a:lnSpc>
              <a:spcBef>
                <a:spcPts val="0"/>
              </a:spcBef>
              <a:spcAft>
                <a:spcPts val="0"/>
              </a:spcAft>
              <a:buClr>
                <a:srgbClr val="000000"/>
              </a:buClr>
              <a:buSzPct val="60000"/>
              <a:buNone/>
            </a:pPr>
            <a:r>
              <a:rPr b="1" lang="en" sz="2000">
                <a:solidFill>
                  <a:srgbClr val="000000"/>
                </a:solidFill>
                <a:latin typeface="Arial"/>
                <a:ea typeface="Arial"/>
                <a:cs typeface="Arial"/>
                <a:sym typeface="Arial"/>
              </a:rPr>
              <a:t>Start preparing for and taking any tests to fulfill high school graduation requirements. Prepare for PSAT and SAT by downloading SAT Word of the Day, practicing on Khan Academy, and reading the newspaper weekly.</a:t>
            </a:r>
            <a:endParaRPr b="1" sz="2000">
              <a:solidFill>
                <a:srgbClr val="000000"/>
              </a:solidFill>
              <a:latin typeface="Calibri"/>
              <a:ea typeface="Calibri"/>
              <a:cs typeface="Calibri"/>
              <a:sym typeface="Calibri"/>
            </a:endParaRPr>
          </a:p>
          <a:p>
            <a:pPr indent="0" lvl="0" marL="0" marR="0" rtl="0" algn="l">
              <a:lnSpc>
                <a:spcPct val="107000"/>
              </a:lnSpc>
              <a:spcBef>
                <a:spcPts val="600"/>
              </a:spcBef>
              <a:spcAft>
                <a:spcPts val="0"/>
              </a:spcAft>
              <a:buClr>
                <a:srgbClr val="000000"/>
              </a:buClr>
              <a:buSzPct val="60000"/>
              <a:buNone/>
            </a:pPr>
            <a:r>
              <a:rPr b="1" lang="en" sz="2000">
                <a:solidFill>
                  <a:srgbClr val="000000"/>
                </a:solidFill>
                <a:highlight>
                  <a:srgbClr val="FFFF00"/>
                </a:highlight>
                <a:latin typeface="Arial"/>
                <a:ea typeface="Arial"/>
                <a:cs typeface="Arial"/>
                <a:sym typeface="Arial"/>
              </a:rPr>
              <a:t>Polish up study skills. Reinforce the idea that colleges and future employers look at high school transcripts and are impressed with regular attendance and improving grades.</a:t>
            </a:r>
            <a:endParaRPr b="1" sz="2000">
              <a:solidFill>
                <a:srgbClr val="000000"/>
              </a:solidFill>
              <a:latin typeface="Calibri"/>
              <a:ea typeface="Calibri"/>
              <a:cs typeface="Calibri"/>
              <a:sym typeface="Calibri"/>
            </a:endParaRPr>
          </a:p>
          <a:p>
            <a:pPr indent="0" lvl="0" marL="0" marR="0" rtl="0" algn="l">
              <a:lnSpc>
                <a:spcPct val="107000"/>
              </a:lnSpc>
              <a:spcBef>
                <a:spcPts val="600"/>
              </a:spcBef>
              <a:spcAft>
                <a:spcPts val="0"/>
              </a:spcAft>
              <a:buClr>
                <a:srgbClr val="000000"/>
              </a:buClr>
              <a:buSzPct val="60000"/>
              <a:buNone/>
            </a:pPr>
            <a:r>
              <a:rPr b="1" lang="en" sz="2000">
                <a:solidFill>
                  <a:srgbClr val="000000"/>
                </a:solidFill>
                <a:latin typeface="Arial"/>
                <a:ea typeface="Arial"/>
                <a:cs typeface="Arial"/>
                <a:sym typeface="Arial"/>
              </a:rPr>
              <a:t>Have your child take a career inventory test and discuss interests and long term goals.</a:t>
            </a:r>
            <a:endParaRPr b="1" sz="2000">
              <a:solidFill>
                <a:srgbClr val="000000"/>
              </a:solidFill>
              <a:latin typeface="Calibri"/>
              <a:ea typeface="Calibri"/>
              <a:cs typeface="Calibri"/>
              <a:sym typeface="Calibri"/>
            </a:endParaRPr>
          </a:p>
          <a:p>
            <a:pPr indent="0" lvl="0" marL="0" marR="0" rtl="0" algn="l">
              <a:lnSpc>
                <a:spcPct val="107000"/>
              </a:lnSpc>
              <a:spcBef>
                <a:spcPts val="600"/>
              </a:spcBef>
              <a:spcAft>
                <a:spcPts val="0"/>
              </a:spcAft>
              <a:buClr>
                <a:srgbClr val="000000"/>
              </a:buClr>
              <a:buSzPct val="60000"/>
              <a:buNone/>
            </a:pPr>
            <a:r>
              <a:rPr b="1" lang="en" sz="2000">
                <a:solidFill>
                  <a:srgbClr val="000000"/>
                </a:solidFill>
                <a:latin typeface="Arial"/>
                <a:ea typeface="Arial"/>
                <a:cs typeface="Arial"/>
                <a:sym typeface="Arial"/>
              </a:rPr>
              <a:t>Sophomore year is the perfect time to begin researching and visiting colleges. Begin with your alma mater, visits to our local universities, and in-state colleges. </a:t>
            </a:r>
            <a:endParaRPr b="1" sz="2000">
              <a:solidFill>
                <a:srgbClr val="000000"/>
              </a:solidFill>
              <a:latin typeface="Calibri"/>
              <a:ea typeface="Calibri"/>
              <a:cs typeface="Calibri"/>
              <a:sym typeface="Calibri"/>
            </a:endParaRPr>
          </a:p>
          <a:p>
            <a:pPr indent="0" lvl="0" marL="0" marR="0" rtl="0" algn="l">
              <a:lnSpc>
                <a:spcPct val="107000"/>
              </a:lnSpc>
              <a:spcBef>
                <a:spcPts val="600"/>
              </a:spcBef>
              <a:spcAft>
                <a:spcPts val="0"/>
              </a:spcAft>
              <a:buClr>
                <a:srgbClr val="000000"/>
              </a:buClr>
              <a:buSzPct val="60000"/>
              <a:buNone/>
            </a:pPr>
            <a:r>
              <a:rPr b="1" lang="en" sz="2000">
                <a:solidFill>
                  <a:srgbClr val="000000"/>
                </a:solidFill>
                <a:latin typeface="Arial"/>
                <a:ea typeface="Arial"/>
                <a:cs typeface="Arial"/>
                <a:sym typeface="Arial"/>
              </a:rPr>
              <a:t>Select five to ten colleges to contact for brochures and applications.</a:t>
            </a:r>
            <a:endParaRPr b="1" sz="2000">
              <a:solidFill>
                <a:srgbClr val="000000"/>
              </a:solidFill>
              <a:latin typeface="Calibri"/>
              <a:ea typeface="Calibri"/>
              <a:cs typeface="Calibri"/>
              <a:sym typeface="Calibri"/>
            </a:endParaRPr>
          </a:p>
          <a:p>
            <a:pPr indent="0" lvl="0" marL="0" marR="0" rtl="0" algn="l">
              <a:lnSpc>
                <a:spcPct val="107000"/>
              </a:lnSpc>
              <a:spcBef>
                <a:spcPts val="600"/>
              </a:spcBef>
              <a:spcAft>
                <a:spcPts val="0"/>
              </a:spcAft>
              <a:buClr>
                <a:srgbClr val="000000"/>
              </a:buClr>
              <a:buSzPct val="60000"/>
              <a:buNone/>
            </a:pPr>
            <a:r>
              <a:rPr b="1" lang="en" sz="2000">
                <a:solidFill>
                  <a:srgbClr val="000000"/>
                </a:solidFill>
                <a:latin typeface="Arial"/>
                <a:ea typeface="Arial"/>
                <a:cs typeface="Arial"/>
                <a:sym typeface="Arial"/>
              </a:rPr>
              <a:t>Sign up for the most challenging classes for next year. Know the differences between Pre-AP, AP, Dual Credit and ECP (Early College Program). </a:t>
            </a:r>
            <a:endParaRPr b="1" sz="2000">
              <a:solidFill>
                <a:srgbClr val="000000"/>
              </a:solidFill>
              <a:latin typeface="Calibri"/>
              <a:ea typeface="Calibri"/>
              <a:cs typeface="Calibri"/>
              <a:sym typeface="Calibri"/>
            </a:endParaRPr>
          </a:p>
          <a:p>
            <a:pPr indent="0" lvl="0" marL="0" marR="0" rtl="0" algn="l">
              <a:lnSpc>
                <a:spcPct val="107000"/>
              </a:lnSpc>
              <a:spcBef>
                <a:spcPts val="600"/>
              </a:spcBef>
              <a:spcAft>
                <a:spcPts val="0"/>
              </a:spcAft>
              <a:buClr>
                <a:srgbClr val="000000"/>
              </a:buClr>
              <a:buSzPct val="60000"/>
              <a:buNone/>
            </a:pPr>
            <a:r>
              <a:rPr b="1" lang="en" sz="2000">
                <a:solidFill>
                  <a:srgbClr val="000000"/>
                </a:solidFill>
                <a:latin typeface="Arial"/>
                <a:ea typeface="Arial"/>
                <a:cs typeface="Arial"/>
                <a:sym typeface="Arial"/>
              </a:rPr>
              <a:t>Choose AP courses in strongest areas. Taking an AP class requires commitment and responsibility. If one AP class is all your teen can handle, then do not overload them with two, three or four. An A in a grade level class carries the same grade points as a B in an AP class. </a:t>
            </a:r>
            <a:endParaRPr b="1" sz="2000">
              <a:solidFill>
                <a:srgbClr val="000000"/>
              </a:solidFill>
              <a:latin typeface="Calibri"/>
              <a:ea typeface="Calibri"/>
              <a:cs typeface="Calibri"/>
              <a:sym typeface="Calibri"/>
            </a:endParaRPr>
          </a:p>
          <a:p>
            <a:pPr indent="0" lvl="0" marL="0" marR="0" rtl="0" algn="l">
              <a:lnSpc>
                <a:spcPct val="107000"/>
              </a:lnSpc>
              <a:spcBef>
                <a:spcPts val="600"/>
              </a:spcBef>
              <a:spcAft>
                <a:spcPts val="0"/>
              </a:spcAft>
              <a:buClr>
                <a:srgbClr val="000000"/>
              </a:buClr>
              <a:buSzPct val="60000"/>
              <a:buNone/>
            </a:pPr>
            <a:r>
              <a:rPr b="1" lang="en" sz="2000">
                <a:solidFill>
                  <a:srgbClr val="000000"/>
                </a:solidFill>
                <a:highlight>
                  <a:srgbClr val="FFFF00"/>
                </a:highlight>
                <a:latin typeface="Arial"/>
                <a:ea typeface="Arial"/>
                <a:cs typeface="Arial"/>
                <a:sym typeface="Arial"/>
              </a:rPr>
              <a:t>Get to know NAVIANCE!!!! Use this excellent site to track your college interests. </a:t>
            </a:r>
            <a:endParaRPr b="1" sz="2000">
              <a:solidFill>
                <a:srgbClr val="000000"/>
              </a:solidFill>
              <a:latin typeface="Calibri"/>
              <a:ea typeface="Calibri"/>
              <a:cs typeface="Calibri"/>
              <a:sym typeface="Calibri"/>
            </a:endParaRPr>
          </a:p>
          <a:p>
            <a:pPr indent="0" lvl="0" marL="0" marR="0" rtl="0" algn="l">
              <a:lnSpc>
                <a:spcPct val="107000"/>
              </a:lnSpc>
              <a:spcBef>
                <a:spcPts val="600"/>
              </a:spcBef>
              <a:spcAft>
                <a:spcPts val="0"/>
              </a:spcAft>
              <a:buClr>
                <a:srgbClr val="000000"/>
              </a:buClr>
              <a:buSzPct val="60000"/>
              <a:buNone/>
            </a:pPr>
            <a:r>
              <a:rPr b="1" lang="en" sz="2000">
                <a:solidFill>
                  <a:srgbClr val="000000"/>
                </a:solidFill>
                <a:latin typeface="Arial"/>
                <a:ea typeface="Arial"/>
                <a:cs typeface="Arial"/>
                <a:sym typeface="Arial"/>
              </a:rPr>
              <a:t>Plan a productive summer. The summer before 11th grade is a good time to have a part-time job to prepare for a future career.</a:t>
            </a:r>
            <a:endParaRPr b="1" sz="2000">
              <a:solidFill>
                <a:srgbClr val="000000"/>
              </a:solidFill>
              <a:latin typeface="Calibri"/>
              <a:ea typeface="Calibri"/>
              <a:cs typeface="Calibri"/>
              <a:sym typeface="Calibri"/>
            </a:endParaRPr>
          </a:p>
          <a:p>
            <a:pPr indent="0" lvl="0" marL="0" rtl="0" algn="l">
              <a:lnSpc>
                <a:spcPct val="112000"/>
              </a:lnSpc>
              <a:spcBef>
                <a:spcPts val="1300"/>
              </a:spcBef>
              <a:spcAft>
                <a:spcPts val="0"/>
              </a:spcAft>
              <a:buClr>
                <a:srgbClr val="262626"/>
              </a:buClr>
              <a:buSzPct val="93750"/>
              <a:buNone/>
            </a:pPr>
            <a:r>
              <a:t/>
            </a:r>
            <a:endParaRPr/>
          </a:p>
        </p:txBody>
      </p:sp>
      <p:pic>
        <p:nvPicPr>
          <p:cNvPr descr="A group of people posing for the camera&#10;&#10;Description automatically generated" id="342" name="Google Shape;342;p45"/>
          <p:cNvPicPr preferRelativeResize="0"/>
          <p:nvPr/>
        </p:nvPicPr>
        <p:blipFill rotWithShape="1">
          <a:blip r:embed="rId3">
            <a:alphaModFix/>
          </a:blip>
          <a:srcRect b="0" l="0" r="0" t="0"/>
          <a:stretch/>
        </p:blipFill>
        <p:spPr>
          <a:xfrm>
            <a:off x="120400" y="1771850"/>
            <a:ext cx="3050550" cy="2434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6" name="Shape 346"/>
        <p:cNvGrpSpPr/>
        <p:nvPr/>
      </p:nvGrpSpPr>
      <p:grpSpPr>
        <a:xfrm>
          <a:off x="0" y="0"/>
          <a:ext cx="0" cy="0"/>
          <a:chOff x="0" y="0"/>
          <a:chExt cx="0" cy="0"/>
        </a:xfrm>
      </p:grpSpPr>
      <p:sp>
        <p:nvSpPr>
          <p:cNvPr id="347" name="Google Shape;347;p46"/>
          <p:cNvSpPr/>
          <p:nvPr/>
        </p:nvSpPr>
        <p:spPr>
          <a:xfrm>
            <a:off x="8838008" y="403543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cxnSp>
        <p:nvCxnSpPr>
          <p:cNvPr id="348" name="Google Shape;348;p46"/>
          <p:cNvCxnSpPr/>
          <p:nvPr/>
        </p:nvCxnSpPr>
        <p:spPr>
          <a:xfrm>
            <a:off x="0" y="4649798"/>
            <a:ext cx="3372000" cy="0"/>
          </a:xfrm>
          <a:prstGeom prst="straightConnector1">
            <a:avLst/>
          </a:prstGeom>
          <a:noFill/>
          <a:ln cap="flat" cmpd="sng" w="19050">
            <a:solidFill>
              <a:srgbClr val="FEFEFE"/>
            </a:solidFill>
            <a:prstDash val="solid"/>
            <a:round/>
            <a:headEnd len="sm" w="sm" type="none"/>
            <a:tailEnd len="sm" w="sm" type="none"/>
          </a:ln>
        </p:spPr>
      </p:cxnSp>
      <p:pic>
        <p:nvPicPr>
          <p:cNvPr descr="A group of people walking outside of a building" id="349" name="Google Shape;349;p46"/>
          <p:cNvPicPr preferRelativeResize="0"/>
          <p:nvPr/>
        </p:nvPicPr>
        <p:blipFill rotWithShape="1">
          <a:blip r:embed="rId3">
            <a:alphaModFix amt="40000"/>
          </a:blip>
          <a:srcRect b="779" l="0" r="0" t="1821"/>
          <a:stretch/>
        </p:blipFill>
        <p:spPr>
          <a:xfrm>
            <a:off x="15" y="8"/>
            <a:ext cx="9143985" cy="5143494"/>
          </a:xfrm>
          <a:prstGeom prst="rect">
            <a:avLst/>
          </a:prstGeom>
          <a:noFill/>
          <a:ln>
            <a:noFill/>
          </a:ln>
        </p:spPr>
      </p:pic>
      <p:sp>
        <p:nvSpPr>
          <p:cNvPr id="350" name="Google Shape;350;p46"/>
          <p:cNvSpPr txBox="1"/>
          <p:nvPr/>
        </p:nvSpPr>
        <p:spPr>
          <a:xfrm>
            <a:off x="571500" y="419758"/>
            <a:ext cx="2875500" cy="3714300"/>
          </a:xfrm>
          <a:prstGeom prst="rect">
            <a:avLst/>
          </a:prstGeom>
          <a:no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None/>
            </a:pPr>
            <a:r>
              <a:rPr i="1" lang="en" sz="3800">
                <a:solidFill>
                  <a:schemeClr val="lt1"/>
                </a:solidFill>
                <a:latin typeface="Century Schoolbook"/>
                <a:ea typeface="Century Schoolbook"/>
                <a:cs typeface="Century Schoolbook"/>
                <a:sym typeface="Century Schoolbook"/>
              </a:rPr>
              <a:t>Junior Year- </a:t>
            </a:r>
            <a:endParaRPr sz="1100"/>
          </a:p>
          <a:p>
            <a:pPr indent="0" lvl="0" marL="0" marR="0" rtl="0" algn="r">
              <a:lnSpc>
                <a:spcPct val="90000"/>
              </a:lnSpc>
              <a:spcBef>
                <a:spcPts val="500"/>
              </a:spcBef>
              <a:spcAft>
                <a:spcPts val="0"/>
              </a:spcAft>
              <a:buNone/>
            </a:pPr>
            <a:r>
              <a:rPr i="1" lang="en" sz="3800">
                <a:solidFill>
                  <a:schemeClr val="lt1"/>
                </a:solidFill>
                <a:latin typeface="Century Schoolbook"/>
                <a:ea typeface="Century Schoolbook"/>
                <a:cs typeface="Century Schoolbook"/>
                <a:sym typeface="Century Schoolbook"/>
              </a:rPr>
              <a:t>Get Ready…</a:t>
            </a:r>
            <a:endParaRPr sz="1100"/>
          </a:p>
        </p:txBody>
      </p:sp>
      <p:sp>
        <p:nvSpPr>
          <p:cNvPr id="351" name="Google Shape;351;p46"/>
          <p:cNvSpPr txBox="1"/>
          <p:nvPr>
            <p:ph idx="1" type="body"/>
          </p:nvPr>
        </p:nvSpPr>
        <p:spPr>
          <a:xfrm>
            <a:off x="3617259" y="426799"/>
            <a:ext cx="4955100" cy="4286400"/>
          </a:xfrm>
          <a:prstGeom prst="rect">
            <a:avLst/>
          </a:prstGeom>
          <a:solidFill>
            <a:srgbClr val="327689"/>
          </a:solidFill>
          <a:ln>
            <a:noFill/>
          </a:ln>
        </p:spPr>
        <p:txBody>
          <a:bodyPr anchorCtr="0" anchor="ctr" bIns="34275" lIns="68575" spcFirstLastPara="1" rIns="68575" wrap="square" tIns="34275">
            <a:normAutofit lnSpcReduction="20000"/>
          </a:bodyPr>
          <a:lstStyle/>
          <a:p>
            <a:pPr indent="-215900" lvl="0" marL="215900" rtl="0" algn="l">
              <a:lnSpc>
                <a:spcPct val="102000"/>
              </a:lnSpc>
              <a:spcBef>
                <a:spcPts val="0"/>
              </a:spcBef>
              <a:spcAft>
                <a:spcPts val="0"/>
              </a:spcAft>
              <a:buClr>
                <a:schemeClr val="lt1"/>
              </a:buClr>
              <a:buSzPts val="1400"/>
              <a:buChar char="•"/>
            </a:pPr>
            <a:r>
              <a:rPr b="1" lang="en" sz="1400">
                <a:solidFill>
                  <a:schemeClr val="lt1"/>
                </a:solidFill>
              </a:rPr>
              <a:t>Keep track of high school credits and graduation requirements </a:t>
            </a:r>
            <a:endParaRPr/>
          </a:p>
          <a:p>
            <a:pPr indent="-215900" lvl="0" marL="215900" rtl="0" algn="l">
              <a:lnSpc>
                <a:spcPct val="102000"/>
              </a:lnSpc>
              <a:spcBef>
                <a:spcPts val="700"/>
              </a:spcBef>
              <a:spcAft>
                <a:spcPts val="0"/>
              </a:spcAft>
              <a:buClr>
                <a:schemeClr val="lt1"/>
              </a:buClr>
              <a:buSzPts val="1400"/>
              <a:buChar char="•"/>
            </a:pPr>
            <a:r>
              <a:rPr b="1" lang="en" sz="1400">
                <a:solidFill>
                  <a:schemeClr val="lt1"/>
                </a:solidFill>
              </a:rPr>
              <a:t>Sports in college?  You must start this process as soon as possible! </a:t>
            </a:r>
            <a:endParaRPr/>
          </a:p>
          <a:p>
            <a:pPr indent="-215900" lvl="0" marL="215900" rtl="0" algn="l">
              <a:lnSpc>
                <a:spcPct val="102000"/>
              </a:lnSpc>
              <a:spcBef>
                <a:spcPts val="700"/>
              </a:spcBef>
              <a:spcAft>
                <a:spcPts val="0"/>
              </a:spcAft>
              <a:buClr>
                <a:schemeClr val="lt1"/>
              </a:buClr>
              <a:buSzPts val="1400"/>
              <a:buChar char="•"/>
            </a:pPr>
            <a:r>
              <a:rPr b="1" lang="en" sz="1400">
                <a:solidFill>
                  <a:schemeClr val="lt1"/>
                </a:solidFill>
              </a:rPr>
              <a:t>Compare personal calendar with the SAT and ACT calendar – plan and register online for your SAT &amp; ACT exams this fall even if you are taking them in the spring!</a:t>
            </a:r>
            <a:endParaRPr/>
          </a:p>
          <a:p>
            <a:pPr indent="-215900" lvl="0" marL="215900" rtl="0" algn="l">
              <a:lnSpc>
                <a:spcPct val="102000"/>
              </a:lnSpc>
              <a:spcBef>
                <a:spcPts val="700"/>
              </a:spcBef>
              <a:spcAft>
                <a:spcPts val="0"/>
              </a:spcAft>
              <a:buClr>
                <a:schemeClr val="lt1"/>
              </a:buClr>
              <a:buSzPts val="1400"/>
              <a:buChar char="•"/>
            </a:pPr>
            <a:r>
              <a:rPr b="1" lang="en" sz="1400">
                <a:solidFill>
                  <a:schemeClr val="lt1"/>
                </a:solidFill>
              </a:rPr>
              <a:t>Did you know that you can link your PSAT scores to Kahn Academy and access free, personalized SAT prep? Go to </a:t>
            </a:r>
            <a:r>
              <a:rPr b="1" lang="en" sz="1400" u="sng">
                <a:solidFill>
                  <a:schemeClr val="hlink"/>
                </a:solidFill>
                <a:hlinkClick r:id="rId4"/>
              </a:rPr>
              <a:t>www.collegeboard.com</a:t>
            </a:r>
            <a:r>
              <a:rPr b="1" lang="en" sz="1400">
                <a:solidFill>
                  <a:schemeClr val="lt1"/>
                </a:solidFill>
              </a:rPr>
              <a:t> to find this resource</a:t>
            </a:r>
            <a:endParaRPr/>
          </a:p>
          <a:p>
            <a:pPr indent="-215900" lvl="0" marL="215900" rtl="0" algn="l">
              <a:lnSpc>
                <a:spcPct val="102000"/>
              </a:lnSpc>
              <a:spcBef>
                <a:spcPts val="700"/>
              </a:spcBef>
              <a:spcAft>
                <a:spcPts val="0"/>
              </a:spcAft>
              <a:buClr>
                <a:schemeClr val="lt1"/>
              </a:buClr>
              <a:buSzPts val="1400"/>
              <a:buChar char="•"/>
            </a:pPr>
            <a:r>
              <a:rPr b="1" lang="en" sz="1400">
                <a:solidFill>
                  <a:schemeClr val="lt1"/>
                </a:solidFill>
              </a:rPr>
              <a:t>Organize your college files. Make sure you keep copies of all things related to your time at SHS.  </a:t>
            </a:r>
            <a:endParaRPr/>
          </a:p>
          <a:p>
            <a:pPr indent="-215900" lvl="0" marL="215900" rtl="0" algn="l">
              <a:lnSpc>
                <a:spcPct val="102000"/>
              </a:lnSpc>
              <a:spcBef>
                <a:spcPts val="700"/>
              </a:spcBef>
              <a:spcAft>
                <a:spcPts val="0"/>
              </a:spcAft>
              <a:buClr>
                <a:schemeClr val="lt1"/>
              </a:buClr>
              <a:buSzPts val="1400"/>
              <a:buChar char="•"/>
            </a:pPr>
            <a:r>
              <a:rPr b="1" lang="en" sz="1400">
                <a:solidFill>
                  <a:schemeClr val="lt1"/>
                </a:solidFill>
              </a:rPr>
              <a:t>Build a positive rapport with your junior-year teachers! </a:t>
            </a:r>
            <a:endParaRPr/>
          </a:p>
          <a:p>
            <a:pPr indent="-215900" lvl="0" marL="215900" rtl="0" algn="l">
              <a:lnSpc>
                <a:spcPct val="102000"/>
              </a:lnSpc>
              <a:spcBef>
                <a:spcPts val="700"/>
              </a:spcBef>
              <a:spcAft>
                <a:spcPts val="0"/>
              </a:spcAft>
              <a:buClr>
                <a:schemeClr val="lt1"/>
              </a:buClr>
              <a:buSzPts val="1400"/>
              <a:buChar char="•"/>
            </a:pPr>
            <a:r>
              <a:rPr b="1" lang="en" sz="1400">
                <a:solidFill>
                  <a:schemeClr val="lt1"/>
                </a:solidFill>
              </a:rPr>
              <a:t>Letters of recommendation are written in the summer following your junior year by teachers you had in grades 9-11. Some colleges/universities DO NOT require a letter.  Call the admissions office at the college/university that you would like to attend. </a:t>
            </a:r>
            <a:endParaRPr/>
          </a:p>
          <a:p>
            <a:pPr indent="-215900" lvl="0" marL="215900" rtl="0" algn="l">
              <a:lnSpc>
                <a:spcPct val="102000"/>
              </a:lnSpc>
              <a:spcBef>
                <a:spcPts val="700"/>
              </a:spcBef>
              <a:spcAft>
                <a:spcPts val="0"/>
              </a:spcAft>
              <a:buClr>
                <a:srgbClr val="FEFEFE"/>
              </a:buClr>
              <a:buSzPts val="1100"/>
              <a:buNone/>
            </a:pPr>
            <a:r>
              <a:t/>
            </a:r>
            <a:endParaRPr sz="1100">
              <a:solidFill>
                <a:schemeClr val="lt1"/>
              </a:solidFill>
            </a:endParaRPr>
          </a:p>
        </p:txBody>
      </p:sp>
      <p:cxnSp>
        <p:nvCxnSpPr>
          <p:cNvPr id="352" name="Google Shape;352;p46"/>
          <p:cNvCxnSpPr/>
          <p:nvPr/>
        </p:nvCxnSpPr>
        <p:spPr>
          <a:xfrm>
            <a:off x="0" y="4649798"/>
            <a:ext cx="3372000" cy="0"/>
          </a:xfrm>
          <a:prstGeom prst="straightConnector1">
            <a:avLst/>
          </a:prstGeom>
          <a:noFill/>
          <a:ln cap="flat" cmpd="sng" w="19050">
            <a:solidFill>
              <a:schemeClr val="lt1"/>
            </a:solidFill>
            <a:prstDash val="solid"/>
            <a:round/>
            <a:headEnd len="sm" w="sm" type="none"/>
            <a:tailEnd len="sm" w="sm" type="none"/>
          </a:ln>
        </p:spPr>
      </p:cxnSp>
      <p:sp>
        <p:nvSpPr>
          <p:cNvPr id="353" name="Google Shape;353;p46"/>
          <p:cNvSpPr/>
          <p:nvPr/>
        </p:nvSpPr>
        <p:spPr>
          <a:xfrm>
            <a:off x="8838008" y="4035435"/>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FBA"/>
        </a:solidFill>
      </p:bgPr>
    </p:bg>
    <p:spTree>
      <p:nvGrpSpPr>
        <p:cNvPr id="357" name="Shape 357"/>
        <p:cNvGrpSpPr/>
        <p:nvPr/>
      </p:nvGrpSpPr>
      <p:grpSpPr>
        <a:xfrm>
          <a:off x="0" y="0"/>
          <a:ext cx="0" cy="0"/>
          <a:chOff x="0" y="0"/>
          <a:chExt cx="0" cy="0"/>
        </a:xfrm>
      </p:grpSpPr>
      <p:sp>
        <p:nvSpPr>
          <p:cNvPr id="358" name="Google Shape;358;p47"/>
          <p:cNvSpPr txBox="1"/>
          <p:nvPr>
            <p:ph type="title"/>
          </p:nvPr>
        </p:nvSpPr>
        <p:spPr>
          <a:xfrm>
            <a:off x="571500" y="416608"/>
            <a:ext cx="3109800" cy="1835700"/>
          </a:xfrm>
          <a:prstGeom prst="rect">
            <a:avLst/>
          </a:prstGeom>
          <a:noFill/>
          <a:ln>
            <a:noFill/>
          </a:ln>
        </p:spPr>
        <p:txBody>
          <a:bodyPr anchorCtr="0" anchor="t" bIns="34275" lIns="68575" spcFirstLastPara="1" rIns="68575" wrap="square" tIns="34275">
            <a:noAutofit/>
          </a:bodyPr>
          <a:lstStyle/>
          <a:p>
            <a:pPr indent="0" lvl="0" marL="0" rtl="0" algn="ctr">
              <a:lnSpc>
                <a:spcPct val="93000"/>
              </a:lnSpc>
              <a:spcBef>
                <a:spcPts val="0"/>
              </a:spcBef>
              <a:spcAft>
                <a:spcPts val="0"/>
              </a:spcAft>
              <a:buClr>
                <a:srgbClr val="C76121"/>
              </a:buClr>
              <a:buSzPts val="3000"/>
              <a:buFont typeface="Century Schoolbook"/>
              <a:buNone/>
            </a:pPr>
            <a:r>
              <a:rPr lang="en" sz="2200">
                <a:solidFill>
                  <a:srgbClr val="C76121"/>
                </a:solidFill>
              </a:rPr>
              <a:t>Junior Year is an opportunity to keep getting stronger.</a:t>
            </a:r>
            <a:endParaRPr sz="2200"/>
          </a:p>
        </p:txBody>
      </p:sp>
      <p:sp>
        <p:nvSpPr>
          <p:cNvPr id="359" name="Google Shape;359;p47"/>
          <p:cNvSpPr txBox="1"/>
          <p:nvPr>
            <p:ph idx="1" type="body"/>
          </p:nvPr>
        </p:nvSpPr>
        <p:spPr>
          <a:xfrm>
            <a:off x="3886200" y="423110"/>
            <a:ext cx="5101800" cy="4587900"/>
          </a:xfrm>
          <a:prstGeom prst="rect">
            <a:avLst/>
          </a:prstGeom>
          <a:solidFill>
            <a:schemeClr val="accent2"/>
          </a:solidFill>
          <a:ln>
            <a:noFill/>
          </a:ln>
        </p:spPr>
        <p:txBody>
          <a:bodyPr anchorCtr="0" anchor="t" bIns="34275" lIns="68575" spcFirstLastPara="1" rIns="68575" wrap="square" tIns="34275">
            <a:normAutofit fontScale="70000"/>
          </a:bodyPr>
          <a:lstStyle/>
          <a:p>
            <a:pPr indent="-202565" lvl="0" marL="215900" rtl="0" algn="l">
              <a:lnSpc>
                <a:spcPct val="112000"/>
              </a:lnSpc>
              <a:spcBef>
                <a:spcPts val="0"/>
              </a:spcBef>
              <a:spcAft>
                <a:spcPts val="0"/>
              </a:spcAft>
              <a:buClr>
                <a:srgbClr val="262626"/>
              </a:buClr>
              <a:buSzPct val="100000"/>
              <a:buChar char="•"/>
            </a:pPr>
            <a:r>
              <a:rPr b="1" lang="en" sz="1700"/>
              <a:t>If you haven't already, familiarize yourself with Naviance and Skyward.  You'll complete many counselor assigned tasks here over the next two years such as updating  resumes, performing college match searches, finding scholarships and requesting recommendation letters.</a:t>
            </a:r>
            <a:endParaRPr/>
          </a:p>
          <a:p>
            <a:pPr indent="-202565" lvl="0" marL="215900" rtl="0" algn="l">
              <a:lnSpc>
                <a:spcPct val="112000"/>
              </a:lnSpc>
              <a:spcBef>
                <a:spcPts val="700"/>
              </a:spcBef>
              <a:spcAft>
                <a:spcPts val="0"/>
              </a:spcAft>
              <a:buClr>
                <a:srgbClr val="262626"/>
              </a:buClr>
              <a:buSzPct val="100000"/>
              <a:buChar char="•"/>
            </a:pPr>
            <a:r>
              <a:rPr b="1" lang="en" sz="1700"/>
              <a:t>Juniors take the PSAT in October and the SAT and ACT tests in the fall and spring. Retakes continue in the summer.</a:t>
            </a:r>
            <a:endParaRPr/>
          </a:p>
          <a:p>
            <a:pPr indent="-202565" lvl="0" marL="215900" rtl="0" algn="l">
              <a:lnSpc>
                <a:spcPct val="112000"/>
              </a:lnSpc>
              <a:spcBef>
                <a:spcPts val="700"/>
              </a:spcBef>
              <a:spcAft>
                <a:spcPts val="0"/>
              </a:spcAft>
              <a:buClr>
                <a:srgbClr val="262626"/>
              </a:buClr>
              <a:buSzPct val="100000"/>
              <a:buChar char="•"/>
            </a:pPr>
            <a:r>
              <a:rPr b="1" lang="en" sz="1700"/>
              <a:t>Attend city-wide college meetings which are usually held at local hotels or schools in the evening or on weekends.  </a:t>
            </a:r>
            <a:endParaRPr/>
          </a:p>
          <a:p>
            <a:pPr indent="-202565" lvl="0" marL="215900" rtl="0" algn="l">
              <a:lnSpc>
                <a:spcPct val="112000"/>
              </a:lnSpc>
              <a:spcBef>
                <a:spcPts val="700"/>
              </a:spcBef>
              <a:spcAft>
                <a:spcPts val="0"/>
              </a:spcAft>
              <a:buClr>
                <a:srgbClr val="262626"/>
              </a:buClr>
              <a:buSzPct val="100000"/>
              <a:buChar char="•"/>
            </a:pPr>
            <a:r>
              <a:rPr b="1" lang="en" sz="1700"/>
              <a:t>Use college websites for “virtual tours” when you can’t visit a campus.  </a:t>
            </a:r>
            <a:endParaRPr/>
          </a:p>
          <a:p>
            <a:pPr indent="-202565" lvl="0" marL="215900" rtl="0" algn="l">
              <a:lnSpc>
                <a:spcPct val="112000"/>
              </a:lnSpc>
              <a:spcBef>
                <a:spcPts val="700"/>
              </a:spcBef>
              <a:spcAft>
                <a:spcPts val="0"/>
              </a:spcAft>
              <a:buClr>
                <a:srgbClr val="262626"/>
              </a:buClr>
              <a:buSzPct val="100000"/>
              <a:buChar char="•"/>
            </a:pPr>
            <a:r>
              <a:rPr b="1" lang="en" sz="1700"/>
              <a:t>If you have a social security number, memorize it now.  You will use it to register for tests and on college applications.</a:t>
            </a:r>
            <a:endParaRPr/>
          </a:p>
          <a:p>
            <a:pPr indent="-202565" lvl="0" marL="215900" rtl="0" algn="l">
              <a:lnSpc>
                <a:spcPct val="112000"/>
              </a:lnSpc>
              <a:spcBef>
                <a:spcPts val="700"/>
              </a:spcBef>
              <a:spcAft>
                <a:spcPts val="0"/>
              </a:spcAft>
              <a:buClr>
                <a:srgbClr val="262626"/>
              </a:buClr>
              <a:buSzPct val="100000"/>
              <a:buChar char="•"/>
            </a:pPr>
            <a:r>
              <a:rPr b="1" lang="en" sz="1700"/>
              <a:t>Interested in one of the military academies? There are local representatives who will assist you with the process.  You must begin this process in your junior year. See your counselor or post-secondary counselor for information.</a:t>
            </a:r>
            <a:endParaRPr/>
          </a:p>
          <a:p>
            <a:pPr indent="-202565" lvl="0" marL="215900" rtl="0" algn="l">
              <a:lnSpc>
                <a:spcPct val="112000"/>
              </a:lnSpc>
              <a:spcBef>
                <a:spcPts val="700"/>
              </a:spcBef>
              <a:spcAft>
                <a:spcPts val="0"/>
              </a:spcAft>
              <a:buClr>
                <a:srgbClr val="262626"/>
              </a:buClr>
              <a:buSzPct val="100000"/>
              <a:buChar char="•"/>
            </a:pPr>
            <a:r>
              <a:rPr b="1" lang="en" sz="1700"/>
              <a:t>If you are serious about attending college out of state and your family has the resources, begin visiting colleges on long weekends, spring break, and next summer.  Look for Saturday events! Don’t wait until senior year!  </a:t>
            </a:r>
            <a:endParaRPr/>
          </a:p>
          <a:p>
            <a:pPr indent="-139700" lvl="0" marL="215900" rtl="0" algn="l">
              <a:lnSpc>
                <a:spcPct val="112000"/>
              </a:lnSpc>
              <a:spcBef>
                <a:spcPts val="700"/>
              </a:spcBef>
              <a:spcAft>
                <a:spcPts val="0"/>
              </a:spcAft>
              <a:buClr>
                <a:srgbClr val="262626"/>
              </a:buClr>
              <a:buSzPct val="93750"/>
              <a:buNone/>
            </a:pPr>
            <a:r>
              <a:t/>
            </a:r>
            <a:endParaRPr/>
          </a:p>
        </p:txBody>
      </p:sp>
      <p:sp>
        <p:nvSpPr>
          <p:cNvPr id="360" name="Google Shape;360;p47"/>
          <p:cNvSpPr txBox="1"/>
          <p:nvPr>
            <p:ph idx="2" type="body"/>
          </p:nvPr>
        </p:nvSpPr>
        <p:spPr>
          <a:xfrm>
            <a:off x="571500" y="2349874"/>
            <a:ext cx="2879100" cy="2046000"/>
          </a:xfrm>
          <a:prstGeom prst="rect">
            <a:avLst/>
          </a:prstGeom>
          <a:noFill/>
          <a:ln>
            <a:noFill/>
          </a:ln>
        </p:spPr>
        <p:txBody>
          <a:bodyPr anchorCtr="0" anchor="t" bIns="34275" lIns="68575" spcFirstLastPara="1" rIns="68575" wrap="square" tIns="34275">
            <a:normAutofit/>
          </a:bodyPr>
          <a:lstStyle/>
          <a:p>
            <a:pPr indent="0" lvl="0" marL="0" rtl="0" algn="r">
              <a:lnSpc>
                <a:spcPct val="125000"/>
              </a:lnSpc>
              <a:spcBef>
                <a:spcPts val="0"/>
              </a:spcBef>
              <a:spcAft>
                <a:spcPts val="0"/>
              </a:spcAft>
              <a:buClr>
                <a:srgbClr val="262626"/>
              </a:buClr>
              <a:buSzPts val="1200"/>
              <a:buNone/>
            </a:pPr>
            <a:r>
              <a:t/>
            </a:r>
            <a:endParaRPr/>
          </a:p>
        </p:txBody>
      </p:sp>
      <p:pic>
        <p:nvPicPr>
          <p:cNvPr descr="A group of students standing in a hallway" id="361" name="Google Shape;361;p47"/>
          <p:cNvPicPr preferRelativeResize="0"/>
          <p:nvPr/>
        </p:nvPicPr>
        <p:blipFill rotWithShape="1">
          <a:blip r:embed="rId3">
            <a:alphaModFix/>
          </a:blip>
          <a:srcRect b="0" l="0" r="0" t="0"/>
          <a:stretch/>
        </p:blipFill>
        <p:spPr>
          <a:xfrm>
            <a:off x="291216" y="2265698"/>
            <a:ext cx="3313864" cy="221426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BF0"/>
        </a:solidFill>
      </p:bgPr>
    </p:bg>
    <p:spTree>
      <p:nvGrpSpPr>
        <p:cNvPr id="365" name="Shape 365"/>
        <p:cNvGrpSpPr/>
        <p:nvPr/>
      </p:nvGrpSpPr>
      <p:grpSpPr>
        <a:xfrm>
          <a:off x="0" y="0"/>
          <a:ext cx="0" cy="0"/>
          <a:chOff x="0" y="0"/>
          <a:chExt cx="0" cy="0"/>
        </a:xfrm>
      </p:grpSpPr>
      <p:grpSp>
        <p:nvGrpSpPr>
          <p:cNvPr id="366" name="Google Shape;366;p48"/>
          <p:cNvGrpSpPr/>
          <p:nvPr/>
        </p:nvGrpSpPr>
        <p:grpSpPr>
          <a:xfrm>
            <a:off x="4658967" y="494047"/>
            <a:ext cx="4006800" cy="4075020"/>
            <a:chOff x="0" y="94582"/>
            <a:chExt cx="5342400" cy="5433360"/>
          </a:xfrm>
        </p:grpSpPr>
        <p:sp>
          <p:nvSpPr>
            <p:cNvPr id="367" name="Google Shape;367;p48"/>
            <p:cNvSpPr/>
            <p:nvPr/>
          </p:nvSpPr>
          <p:spPr>
            <a:xfrm>
              <a:off x="0" y="94582"/>
              <a:ext cx="5342400" cy="1074000"/>
            </a:xfrm>
            <a:prstGeom prst="roundRect">
              <a:avLst>
                <a:gd fmla="val 16667" name="adj"/>
              </a:avLst>
            </a:prstGeom>
            <a:solidFill>
              <a:schemeClr val="accen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8" name="Google Shape;368;p48"/>
            <p:cNvSpPr txBox="1"/>
            <p:nvPr/>
          </p:nvSpPr>
          <p:spPr>
            <a:xfrm>
              <a:off x="52431" y="147013"/>
              <a:ext cx="5237400" cy="969300"/>
            </a:xfrm>
            <a:prstGeom prst="rect">
              <a:avLst/>
            </a:prstGeom>
            <a:noFill/>
            <a:ln>
              <a:noFill/>
            </a:ln>
          </p:spPr>
          <p:txBody>
            <a:bodyPr anchorCtr="0" anchor="ctr" bIns="77150" lIns="77150" spcFirstLastPara="1" rIns="77150" wrap="square" tIns="77150">
              <a:noAutofit/>
            </a:bodyPr>
            <a:lstStyle/>
            <a:p>
              <a:pPr indent="0" lvl="0" marL="0" marR="0" rtl="0" algn="l">
                <a:lnSpc>
                  <a:spcPct val="90000"/>
                </a:lnSpc>
                <a:spcBef>
                  <a:spcPts val="0"/>
                </a:spcBef>
                <a:spcAft>
                  <a:spcPts val="0"/>
                </a:spcAft>
                <a:buClr>
                  <a:schemeClr val="lt1"/>
                </a:buClr>
                <a:buSzPts val="2000"/>
                <a:buFont typeface="Corbel"/>
                <a:buNone/>
              </a:pPr>
              <a:r>
                <a:rPr b="1" lang="en" sz="2000" u="sng">
                  <a:solidFill>
                    <a:schemeClr val="lt1"/>
                  </a:solidFill>
                  <a:latin typeface="Corbel"/>
                  <a:ea typeface="Corbel"/>
                  <a:cs typeface="Corbel"/>
                  <a:sym typeface="Corbel"/>
                </a:rPr>
                <a:t>Beyond The University of Texas and Texas A&amp;M</a:t>
              </a:r>
              <a:endParaRPr sz="2000">
                <a:solidFill>
                  <a:schemeClr val="lt1"/>
                </a:solidFill>
                <a:latin typeface="Corbel"/>
                <a:ea typeface="Corbel"/>
                <a:cs typeface="Corbel"/>
                <a:sym typeface="Corbel"/>
              </a:endParaRPr>
            </a:p>
          </p:txBody>
        </p:sp>
        <p:sp>
          <p:nvSpPr>
            <p:cNvPr id="369" name="Google Shape;369;p48"/>
            <p:cNvSpPr/>
            <p:nvPr/>
          </p:nvSpPr>
          <p:spPr>
            <a:xfrm>
              <a:off x="0" y="1168642"/>
              <a:ext cx="5342400" cy="43593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0" name="Google Shape;370;p48"/>
            <p:cNvSpPr txBox="1"/>
            <p:nvPr/>
          </p:nvSpPr>
          <p:spPr>
            <a:xfrm>
              <a:off x="0" y="1168642"/>
              <a:ext cx="5342400" cy="4359300"/>
            </a:xfrm>
            <a:prstGeom prst="rect">
              <a:avLst/>
            </a:prstGeom>
            <a:noFill/>
            <a:ln>
              <a:noFill/>
            </a:ln>
          </p:spPr>
          <p:txBody>
            <a:bodyPr anchorCtr="0" anchor="t" bIns="25700" lIns="127200" spcFirstLastPara="1" rIns="144000" wrap="square" tIns="25700">
              <a:noAutofit/>
            </a:bodyPr>
            <a:lstStyle/>
            <a:p>
              <a:pPr indent="-177800" lvl="1" marL="177800" marR="0" rtl="0" algn="l">
                <a:lnSpc>
                  <a:spcPct val="90000"/>
                </a:lnSpc>
                <a:spcBef>
                  <a:spcPts val="0"/>
                </a:spcBef>
                <a:spcAft>
                  <a:spcPts val="0"/>
                </a:spcAft>
                <a:buClr>
                  <a:schemeClr val="dk1"/>
                </a:buClr>
                <a:buSzPts val="1600"/>
                <a:buFont typeface="Corbel"/>
                <a:buChar char="•"/>
              </a:pPr>
              <a:r>
                <a:rPr b="1" i="0" lang="en" sz="1600" u="none" cap="none" strike="noStrike">
                  <a:solidFill>
                    <a:schemeClr val="dk1"/>
                  </a:solidFill>
                  <a:latin typeface="Corbel"/>
                  <a:ea typeface="Corbel"/>
                  <a:cs typeface="Corbel"/>
                  <a:sym typeface="Corbel"/>
                </a:rPr>
                <a:t>Please understand that while these are our premier state universities, they cannot accept ALL students and have become more selective each year. </a:t>
              </a:r>
              <a:endParaRPr b="0" i="0" sz="1600" u="none" cap="none" strike="noStrike">
                <a:solidFill>
                  <a:schemeClr val="dk1"/>
                </a:solidFill>
                <a:latin typeface="Corbel"/>
                <a:ea typeface="Corbel"/>
                <a:cs typeface="Corbel"/>
                <a:sym typeface="Corbel"/>
              </a:endParaRPr>
            </a:p>
            <a:p>
              <a:pPr indent="-177800" lvl="1" marL="177800" marR="0" rtl="0" algn="l">
                <a:lnSpc>
                  <a:spcPct val="90000"/>
                </a:lnSpc>
                <a:spcBef>
                  <a:spcPts val="300"/>
                </a:spcBef>
                <a:spcAft>
                  <a:spcPts val="0"/>
                </a:spcAft>
                <a:buClr>
                  <a:schemeClr val="dk1"/>
                </a:buClr>
                <a:buSzPts val="1600"/>
                <a:buFont typeface="Corbel"/>
                <a:buChar char="•"/>
              </a:pPr>
              <a:r>
                <a:rPr b="1" i="0" lang="en" sz="1600" u="none" cap="none" strike="noStrike">
                  <a:solidFill>
                    <a:schemeClr val="dk1"/>
                  </a:solidFill>
                  <a:latin typeface="Corbel"/>
                  <a:ea typeface="Corbel"/>
                  <a:cs typeface="Corbel"/>
                  <a:sym typeface="Corbel"/>
                </a:rPr>
                <a:t>Introduce your student to great schools both in and out of the state of Texas. Highlight beautiful cities, great opportunities, and visit a variety of colleges from small towns to large cities, from East to West, and from North to South.</a:t>
              </a:r>
              <a:endParaRPr b="0" i="0" sz="1600" u="none" cap="none" strike="noStrike">
                <a:solidFill>
                  <a:schemeClr val="dk1"/>
                </a:solidFill>
                <a:latin typeface="Corbel"/>
                <a:ea typeface="Corbel"/>
                <a:cs typeface="Corbel"/>
                <a:sym typeface="Corbel"/>
              </a:endParaRPr>
            </a:p>
            <a:p>
              <a:pPr indent="-177800" lvl="1" marL="177800" marR="0" rtl="0" algn="l">
                <a:lnSpc>
                  <a:spcPct val="90000"/>
                </a:lnSpc>
                <a:spcBef>
                  <a:spcPts val="300"/>
                </a:spcBef>
                <a:spcAft>
                  <a:spcPts val="0"/>
                </a:spcAft>
                <a:buClr>
                  <a:schemeClr val="dk1"/>
                </a:buClr>
                <a:buSzPts val="1600"/>
                <a:buFont typeface="Corbel"/>
                <a:buChar char="•"/>
              </a:pPr>
              <a:r>
                <a:rPr b="1" i="0" lang="en" sz="1600" u="none" cap="none" strike="noStrike">
                  <a:solidFill>
                    <a:schemeClr val="dk1"/>
                  </a:solidFill>
                  <a:latin typeface="Corbel"/>
                  <a:ea typeface="Corbel"/>
                  <a:cs typeface="Corbel"/>
                  <a:sym typeface="Corbel"/>
                </a:rPr>
                <a:t>Help students to understand that there are always open doors when an expected door closes.</a:t>
              </a:r>
              <a:endParaRPr b="0" i="0" sz="1600" u="none" cap="none" strike="noStrike">
                <a:solidFill>
                  <a:schemeClr val="dk1"/>
                </a:solidFill>
                <a:latin typeface="Corbel"/>
                <a:ea typeface="Corbel"/>
                <a:cs typeface="Corbel"/>
                <a:sym typeface="Corbel"/>
              </a:endParaRPr>
            </a:p>
          </p:txBody>
        </p:sp>
      </p:grpSp>
      <p:pic>
        <p:nvPicPr>
          <p:cNvPr descr="People standing in front of a building&#10;&#10;AI-generated content may be incorrect." id="371" name="Google Shape;371;p48"/>
          <p:cNvPicPr preferRelativeResize="0"/>
          <p:nvPr/>
        </p:nvPicPr>
        <p:blipFill rotWithShape="1">
          <a:blip r:embed="rId3">
            <a:alphaModFix/>
          </a:blip>
          <a:srcRect b="0" l="0" r="0" t="0"/>
          <a:stretch/>
        </p:blipFill>
        <p:spPr>
          <a:xfrm>
            <a:off x="316809" y="423110"/>
            <a:ext cx="3979840" cy="4179949"/>
          </a:xfrm>
          <a:prstGeom prst="rect">
            <a:avLst/>
          </a:prstGeom>
          <a:noFill/>
          <a:ln cap="sq" cmpd="thickThin" w="171450">
            <a:solidFill>
              <a:srgbClr val="000000"/>
            </a:solidFill>
            <a:prstDash val="solid"/>
            <a:miter lim="800000"/>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75" name="Shape 375"/>
        <p:cNvGrpSpPr/>
        <p:nvPr/>
      </p:nvGrpSpPr>
      <p:grpSpPr>
        <a:xfrm>
          <a:off x="0" y="0"/>
          <a:ext cx="0" cy="0"/>
          <a:chOff x="0" y="0"/>
          <a:chExt cx="0" cy="0"/>
        </a:xfrm>
      </p:grpSpPr>
      <p:sp>
        <p:nvSpPr>
          <p:cNvPr id="376" name="Google Shape;376;p49"/>
          <p:cNvSpPr txBox="1"/>
          <p:nvPr>
            <p:ph idx="1" type="body"/>
          </p:nvPr>
        </p:nvSpPr>
        <p:spPr>
          <a:xfrm>
            <a:off x="4670148" y="423110"/>
            <a:ext cx="4017900" cy="4217100"/>
          </a:xfrm>
          <a:prstGeom prst="rect">
            <a:avLst/>
          </a:prstGeom>
          <a:solidFill>
            <a:srgbClr val="92D050"/>
          </a:solidFill>
          <a:ln>
            <a:noFill/>
          </a:ln>
        </p:spPr>
        <p:txBody>
          <a:bodyPr anchorCtr="0" anchor="t" bIns="34275" lIns="68575" spcFirstLastPara="1" rIns="68575" wrap="square" tIns="34275">
            <a:normAutofit fontScale="92500" lnSpcReduction="10000"/>
          </a:bodyPr>
          <a:lstStyle/>
          <a:p>
            <a:pPr indent="0" lvl="0" marL="0" rtl="0" algn="ctr">
              <a:lnSpc>
                <a:spcPct val="112000"/>
              </a:lnSpc>
              <a:spcBef>
                <a:spcPts val="0"/>
              </a:spcBef>
              <a:spcAft>
                <a:spcPts val="0"/>
              </a:spcAft>
              <a:buClr>
                <a:srgbClr val="262626"/>
              </a:buClr>
              <a:buSzPct val="100000"/>
              <a:buNone/>
            </a:pPr>
            <a:r>
              <a:rPr b="1" lang="en" sz="2400">
                <a:latin typeface="Comic Sans MS"/>
                <a:ea typeface="Comic Sans MS"/>
                <a:cs typeface="Comic Sans MS"/>
                <a:sym typeface="Comic Sans MS"/>
              </a:rPr>
              <a:t>What to Look For in Junior Year</a:t>
            </a:r>
            <a:endParaRPr/>
          </a:p>
          <a:p>
            <a:pPr indent="-224948" lvl="1" marL="520700" rtl="0" algn="l">
              <a:lnSpc>
                <a:spcPct val="112000"/>
              </a:lnSpc>
              <a:spcBef>
                <a:spcPts val="700"/>
              </a:spcBef>
              <a:spcAft>
                <a:spcPts val="0"/>
              </a:spcAft>
              <a:buClr>
                <a:srgbClr val="262626"/>
              </a:buClr>
              <a:buSzPct val="100000"/>
              <a:buChar char="–"/>
            </a:pPr>
            <a:r>
              <a:rPr b="1" lang="en" sz="2100">
                <a:latin typeface="Comic Sans MS"/>
                <a:ea typeface="Comic Sans MS"/>
                <a:cs typeface="Comic Sans MS"/>
                <a:sym typeface="Comic Sans MS"/>
              </a:rPr>
              <a:t>Expanded Resumes</a:t>
            </a:r>
            <a:endParaRPr/>
          </a:p>
          <a:p>
            <a:pPr indent="-224948" lvl="1" marL="520700" rtl="0" algn="l">
              <a:lnSpc>
                <a:spcPct val="112000"/>
              </a:lnSpc>
              <a:spcBef>
                <a:spcPts val="700"/>
              </a:spcBef>
              <a:spcAft>
                <a:spcPts val="0"/>
              </a:spcAft>
              <a:buClr>
                <a:srgbClr val="262626"/>
              </a:buClr>
              <a:buSzPct val="100000"/>
              <a:buChar char="–"/>
            </a:pPr>
            <a:r>
              <a:rPr b="1" lang="en" sz="2100">
                <a:latin typeface="Comic Sans MS"/>
                <a:ea typeface="Comic Sans MS"/>
                <a:cs typeface="Comic Sans MS"/>
                <a:sym typeface="Comic Sans MS"/>
              </a:rPr>
              <a:t>Brag Sheets</a:t>
            </a:r>
            <a:endParaRPr/>
          </a:p>
          <a:p>
            <a:pPr indent="-224948" lvl="1" marL="520700" rtl="0" algn="l">
              <a:lnSpc>
                <a:spcPct val="112000"/>
              </a:lnSpc>
              <a:spcBef>
                <a:spcPts val="700"/>
              </a:spcBef>
              <a:spcAft>
                <a:spcPts val="0"/>
              </a:spcAft>
              <a:buClr>
                <a:srgbClr val="262626"/>
              </a:buClr>
              <a:buSzPct val="100000"/>
              <a:buChar char="–"/>
            </a:pPr>
            <a:r>
              <a:rPr b="1" lang="en" sz="2100">
                <a:latin typeface="Comic Sans MS"/>
                <a:ea typeface="Comic Sans MS"/>
                <a:cs typeface="Comic Sans MS"/>
                <a:sym typeface="Comic Sans MS"/>
              </a:rPr>
              <a:t>Teacher Recommendations</a:t>
            </a:r>
            <a:endParaRPr/>
          </a:p>
          <a:p>
            <a:pPr indent="-224948" lvl="1" marL="520700" rtl="0" algn="l">
              <a:lnSpc>
                <a:spcPct val="112000"/>
              </a:lnSpc>
              <a:spcBef>
                <a:spcPts val="700"/>
              </a:spcBef>
              <a:spcAft>
                <a:spcPts val="0"/>
              </a:spcAft>
              <a:buClr>
                <a:srgbClr val="262626"/>
              </a:buClr>
              <a:buSzPct val="100000"/>
              <a:buChar char="–"/>
            </a:pPr>
            <a:r>
              <a:rPr b="1" lang="en" sz="2100">
                <a:latin typeface="Comic Sans MS"/>
                <a:ea typeface="Comic Sans MS"/>
                <a:cs typeface="Comic Sans MS"/>
                <a:sym typeface="Comic Sans MS"/>
              </a:rPr>
              <a:t>College Essay – Personal Statement</a:t>
            </a:r>
            <a:endParaRPr/>
          </a:p>
          <a:p>
            <a:pPr indent="-224948" lvl="1" marL="520700" rtl="0" algn="l">
              <a:lnSpc>
                <a:spcPct val="112000"/>
              </a:lnSpc>
              <a:spcBef>
                <a:spcPts val="700"/>
              </a:spcBef>
              <a:spcAft>
                <a:spcPts val="0"/>
              </a:spcAft>
              <a:buClr>
                <a:srgbClr val="262626"/>
              </a:buClr>
              <a:buSzPct val="100000"/>
              <a:buChar char="–"/>
            </a:pPr>
            <a:r>
              <a:rPr b="1" lang="en" sz="2100">
                <a:latin typeface="Comic Sans MS"/>
                <a:ea typeface="Comic Sans MS"/>
                <a:cs typeface="Comic Sans MS"/>
                <a:sym typeface="Comic Sans MS"/>
              </a:rPr>
              <a:t>Short Essays by College</a:t>
            </a:r>
            <a:endParaRPr/>
          </a:p>
          <a:p>
            <a:pPr indent="-224948" lvl="1" marL="520700" rtl="0" algn="l">
              <a:lnSpc>
                <a:spcPct val="112000"/>
              </a:lnSpc>
              <a:spcBef>
                <a:spcPts val="700"/>
              </a:spcBef>
              <a:spcAft>
                <a:spcPts val="0"/>
              </a:spcAft>
              <a:buClr>
                <a:srgbClr val="262626"/>
              </a:buClr>
              <a:buSzPct val="100000"/>
              <a:buChar char="–"/>
            </a:pPr>
            <a:r>
              <a:rPr b="1" lang="en" sz="2100">
                <a:latin typeface="Comic Sans MS"/>
                <a:ea typeface="Comic Sans MS"/>
                <a:cs typeface="Comic Sans MS"/>
                <a:sym typeface="Comic Sans MS"/>
              </a:rPr>
              <a:t>Common Application or</a:t>
            </a:r>
            <a:endParaRPr/>
          </a:p>
          <a:p>
            <a:pPr indent="-224948" lvl="1" marL="520700" rtl="0" algn="l">
              <a:lnSpc>
                <a:spcPct val="112000"/>
              </a:lnSpc>
              <a:spcBef>
                <a:spcPts val="700"/>
              </a:spcBef>
              <a:spcAft>
                <a:spcPts val="0"/>
              </a:spcAft>
              <a:buClr>
                <a:srgbClr val="262626"/>
              </a:buClr>
              <a:buSzPct val="100000"/>
              <a:buChar char="–"/>
            </a:pPr>
            <a:r>
              <a:rPr b="1" lang="en" sz="2100">
                <a:latin typeface="Comic Sans MS"/>
                <a:ea typeface="Comic Sans MS"/>
                <a:cs typeface="Comic Sans MS"/>
                <a:sym typeface="Comic Sans MS"/>
              </a:rPr>
              <a:t>Apply Texas</a:t>
            </a:r>
            <a:endParaRPr/>
          </a:p>
          <a:p>
            <a:pPr indent="-127000" lvl="0" marL="215900" rtl="0" algn="l">
              <a:lnSpc>
                <a:spcPct val="112000"/>
              </a:lnSpc>
              <a:spcBef>
                <a:spcPts val="700"/>
              </a:spcBef>
              <a:spcAft>
                <a:spcPts val="0"/>
              </a:spcAft>
              <a:buClr>
                <a:srgbClr val="262626"/>
              </a:buClr>
              <a:buSzPct val="93750"/>
              <a:buNone/>
            </a:pPr>
            <a:r>
              <a:t/>
            </a:r>
            <a:endParaRPr/>
          </a:p>
        </p:txBody>
      </p:sp>
      <p:sp>
        <p:nvSpPr>
          <p:cNvPr id="377" name="Google Shape;377;p49"/>
          <p:cNvSpPr txBox="1"/>
          <p:nvPr/>
        </p:nvSpPr>
        <p:spPr>
          <a:xfrm>
            <a:off x="571499" y="416609"/>
            <a:ext cx="3741000" cy="918600"/>
          </a:xfrm>
          <a:prstGeom prst="rect">
            <a:avLst/>
          </a:prstGeom>
          <a:solidFill>
            <a:srgbClr val="92D050"/>
          </a:solidFill>
          <a:ln>
            <a:noFill/>
          </a:ln>
        </p:spPr>
        <p:txBody>
          <a:bodyPr anchorCtr="0" anchor="t" bIns="34275" lIns="68575" spcFirstLastPara="1" rIns="68575" wrap="square" tIns="34275">
            <a:noAutofit/>
          </a:bodyPr>
          <a:lstStyle/>
          <a:p>
            <a:pPr indent="0" lvl="0" marL="0" marR="0" rtl="0" algn="l">
              <a:lnSpc>
                <a:spcPct val="93000"/>
              </a:lnSpc>
              <a:spcBef>
                <a:spcPts val="0"/>
              </a:spcBef>
              <a:spcAft>
                <a:spcPts val="0"/>
              </a:spcAft>
              <a:buClr>
                <a:srgbClr val="262626"/>
              </a:buClr>
              <a:buSzPts val="4500"/>
              <a:buFont typeface="Century Schoolbook"/>
              <a:buNone/>
            </a:pPr>
            <a:r>
              <a:rPr b="0" i="1" lang="en" sz="4500">
                <a:solidFill>
                  <a:srgbClr val="262626"/>
                </a:solidFill>
                <a:latin typeface="Century Schoolbook"/>
                <a:ea typeface="Century Schoolbook"/>
                <a:cs typeface="Century Schoolbook"/>
                <a:sym typeface="Century Schoolbook"/>
              </a:rPr>
              <a:t>Wrap Up </a:t>
            </a:r>
            <a:endParaRPr sz="1100"/>
          </a:p>
        </p:txBody>
      </p:sp>
      <p:pic>
        <p:nvPicPr>
          <p:cNvPr descr="A plate of food on a table&#10;&#10;AI-generated content may be incorrect." id="378" name="Google Shape;378;p49"/>
          <p:cNvPicPr preferRelativeResize="0"/>
          <p:nvPr/>
        </p:nvPicPr>
        <p:blipFill rotWithShape="1">
          <a:blip r:embed="rId3">
            <a:alphaModFix/>
          </a:blip>
          <a:srcRect b="0" l="0" r="0" t="0"/>
          <a:stretch/>
        </p:blipFill>
        <p:spPr>
          <a:xfrm>
            <a:off x="571499" y="1632503"/>
            <a:ext cx="3703570" cy="2858743"/>
          </a:xfrm>
          <a:prstGeom prst="rect">
            <a:avLst/>
          </a:prstGeom>
          <a:noFill/>
          <a:ln cap="sq" cmpd="thickThin" w="171450">
            <a:solidFill>
              <a:srgbClr val="000000"/>
            </a:solidFill>
            <a:prstDash val="solid"/>
            <a:miter lim="800000"/>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22E"/>
        </a:solidFill>
      </p:bgPr>
    </p:bg>
    <p:spTree>
      <p:nvGrpSpPr>
        <p:cNvPr id="382" name="Shape 382"/>
        <p:cNvGrpSpPr/>
        <p:nvPr/>
      </p:nvGrpSpPr>
      <p:grpSpPr>
        <a:xfrm>
          <a:off x="0" y="0"/>
          <a:ext cx="0" cy="0"/>
          <a:chOff x="0" y="0"/>
          <a:chExt cx="0" cy="0"/>
        </a:xfrm>
      </p:grpSpPr>
      <p:sp>
        <p:nvSpPr>
          <p:cNvPr id="383" name="Google Shape;383;p50"/>
          <p:cNvSpPr/>
          <p:nvPr/>
        </p:nvSpPr>
        <p:spPr>
          <a:xfrm rot="5400000">
            <a:off x="6434590" y="1228021"/>
            <a:ext cx="5702827" cy="2687457"/>
          </a:xfrm>
          <a:custGeom>
            <a:rect b="b" l="l" r="r" t="t"/>
            <a:pathLst>
              <a:path extrusionOk="0" h="5374914" w="11405653">
                <a:moveTo>
                  <a:pt x="0" y="0"/>
                </a:moveTo>
                <a:lnTo>
                  <a:pt x="11405653" y="0"/>
                </a:lnTo>
                <a:lnTo>
                  <a:pt x="11405653" y="5374914"/>
                </a:lnTo>
                <a:lnTo>
                  <a:pt x="0" y="5374914"/>
                </a:lnTo>
                <a:lnTo>
                  <a:pt x="0" y="0"/>
                </a:lnTo>
                <a:close/>
              </a:path>
            </a:pathLst>
          </a:custGeom>
          <a:blipFill rotWithShape="1">
            <a:blip r:embed="rId3">
              <a:alphaModFix/>
            </a:blip>
            <a:stretch>
              <a:fillRect b="0" l="0" r="0" t="0"/>
            </a:stretch>
          </a:blipFill>
          <a:ln>
            <a:noFill/>
          </a:ln>
        </p:spPr>
      </p:sp>
      <p:sp>
        <p:nvSpPr>
          <p:cNvPr id="384" name="Google Shape;384;p50"/>
          <p:cNvSpPr/>
          <p:nvPr/>
        </p:nvSpPr>
        <p:spPr>
          <a:xfrm flipH="1" rot="-5400000">
            <a:off x="-2997279" y="1228022"/>
            <a:ext cx="5702827" cy="2687457"/>
          </a:xfrm>
          <a:custGeom>
            <a:rect b="b" l="l" r="r" t="t"/>
            <a:pathLst>
              <a:path extrusionOk="0" h="5374914" w="11405653">
                <a:moveTo>
                  <a:pt x="0" y="5374914"/>
                </a:moveTo>
                <a:lnTo>
                  <a:pt x="11405653" y="5374914"/>
                </a:lnTo>
                <a:lnTo>
                  <a:pt x="11405653" y="0"/>
                </a:lnTo>
                <a:lnTo>
                  <a:pt x="0" y="0"/>
                </a:lnTo>
                <a:lnTo>
                  <a:pt x="0" y="5374914"/>
                </a:lnTo>
                <a:close/>
              </a:path>
            </a:pathLst>
          </a:custGeom>
          <a:blipFill rotWithShape="1">
            <a:blip r:embed="rId3">
              <a:alphaModFix/>
            </a:blip>
            <a:stretch>
              <a:fillRect b="0" l="0" r="0" t="0"/>
            </a:stretch>
          </a:blipFill>
          <a:ln>
            <a:noFill/>
          </a:ln>
        </p:spPr>
      </p:sp>
      <p:grpSp>
        <p:nvGrpSpPr>
          <p:cNvPr id="385" name="Google Shape;385;p50"/>
          <p:cNvGrpSpPr/>
          <p:nvPr/>
        </p:nvGrpSpPr>
        <p:grpSpPr>
          <a:xfrm>
            <a:off x="2111095" y="385468"/>
            <a:ext cx="5144513" cy="4299431"/>
            <a:chOff x="0" y="-104775"/>
            <a:chExt cx="13718700" cy="11465149"/>
          </a:xfrm>
        </p:grpSpPr>
        <p:sp>
          <p:nvSpPr>
            <p:cNvPr id="386" name="Google Shape;386;p50"/>
            <p:cNvSpPr txBox="1"/>
            <p:nvPr/>
          </p:nvSpPr>
          <p:spPr>
            <a:xfrm>
              <a:off x="0" y="1804488"/>
              <a:ext cx="13718700" cy="7240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8400" u="none" cap="none" strike="noStrike">
                  <a:solidFill>
                    <a:srgbClr val="FFFFFF"/>
                  </a:solidFill>
                  <a:latin typeface="DM Serif Display"/>
                  <a:ea typeface="DM Serif Display"/>
                  <a:cs typeface="DM Serif Display"/>
                  <a:sym typeface="DM Serif Display"/>
                </a:rPr>
                <a:t> Class of </a:t>
              </a:r>
              <a:endParaRPr sz="700"/>
            </a:p>
            <a:p>
              <a:pPr indent="0" lvl="0" marL="0" marR="0" rtl="0" algn="ctr">
                <a:lnSpc>
                  <a:spcPct val="110000"/>
                </a:lnSpc>
                <a:spcBef>
                  <a:spcPts val="0"/>
                </a:spcBef>
                <a:spcAft>
                  <a:spcPts val="0"/>
                </a:spcAft>
                <a:buNone/>
              </a:pPr>
              <a:r>
                <a:rPr b="0" i="0" lang="en" sz="8400" u="none" cap="none" strike="noStrike">
                  <a:solidFill>
                    <a:srgbClr val="FFFFFF"/>
                  </a:solidFill>
                  <a:latin typeface="DM Serif Display"/>
                  <a:ea typeface="DM Serif Display"/>
                  <a:cs typeface="DM Serif Display"/>
                  <a:sym typeface="DM Serif Display"/>
                </a:rPr>
                <a:t>202</a:t>
              </a:r>
              <a:r>
                <a:rPr lang="en" sz="8400">
                  <a:solidFill>
                    <a:srgbClr val="FFFFFF"/>
                  </a:solidFill>
                  <a:latin typeface="DM Serif Display"/>
                  <a:ea typeface="DM Serif Display"/>
                  <a:cs typeface="DM Serif Display"/>
                  <a:sym typeface="DM Serif Display"/>
                </a:rPr>
                <a:t>8</a:t>
              </a:r>
              <a:endParaRPr sz="700"/>
            </a:p>
          </p:txBody>
        </p:sp>
        <p:sp>
          <p:nvSpPr>
            <p:cNvPr id="387" name="Google Shape;387;p50"/>
            <p:cNvSpPr txBox="1"/>
            <p:nvPr/>
          </p:nvSpPr>
          <p:spPr>
            <a:xfrm>
              <a:off x="0" y="-104775"/>
              <a:ext cx="13718700" cy="102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FFFFFF"/>
                  </a:solidFill>
                  <a:latin typeface="Arial"/>
                  <a:ea typeface="Arial"/>
                  <a:cs typeface="Arial"/>
                  <a:sym typeface="Arial"/>
                </a:rPr>
                <a:t>Sophomore Year- </a:t>
              </a:r>
              <a:r>
                <a:rPr lang="en" sz="2500">
                  <a:solidFill>
                    <a:srgbClr val="FFFFFF"/>
                  </a:solidFill>
                </a:rPr>
                <a:t>Spring </a:t>
              </a:r>
              <a:r>
                <a:rPr b="0" i="0" lang="en" sz="2500" u="none" cap="none" strike="noStrike">
                  <a:solidFill>
                    <a:srgbClr val="FFFFFF"/>
                  </a:solidFill>
                  <a:latin typeface="Arial"/>
                  <a:ea typeface="Arial"/>
                  <a:cs typeface="Arial"/>
                  <a:sym typeface="Arial"/>
                </a:rPr>
                <a:t>Edition</a:t>
              </a:r>
              <a:endParaRPr sz="700"/>
            </a:p>
          </p:txBody>
        </p:sp>
        <p:sp>
          <p:nvSpPr>
            <p:cNvPr id="388" name="Google Shape;388;p50"/>
            <p:cNvSpPr txBox="1"/>
            <p:nvPr/>
          </p:nvSpPr>
          <p:spPr>
            <a:xfrm>
              <a:off x="0" y="10334074"/>
              <a:ext cx="13718700" cy="10263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2500" u="none" cap="none" strike="noStrike">
                  <a:solidFill>
                    <a:srgbClr val="FFFFFF"/>
                  </a:solidFill>
                  <a:latin typeface="Arial"/>
                  <a:ea typeface="Arial"/>
                  <a:cs typeface="Arial"/>
                  <a:sym typeface="Arial"/>
                </a:rPr>
                <a:t>Stratford High School</a:t>
              </a:r>
              <a:endParaRPr sz="700"/>
            </a:p>
          </p:txBody>
        </p:sp>
        <p:sp>
          <p:nvSpPr>
            <p:cNvPr id="389" name="Google Shape;389;p50"/>
            <p:cNvSpPr/>
            <p:nvPr/>
          </p:nvSpPr>
          <p:spPr>
            <a:xfrm>
              <a:off x="5176048" y="8809197"/>
              <a:ext cx="3366500" cy="986367"/>
            </a:xfrm>
            <a:custGeom>
              <a:rect b="b" l="l" r="r" t="t"/>
              <a:pathLst>
                <a:path extrusionOk="0" h="986367" w="3366500">
                  <a:moveTo>
                    <a:pt x="0" y="0"/>
                  </a:moveTo>
                  <a:lnTo>
                    <a:pt x="3366501" y="0"/>
                  </a:lnTo>
                  <a:lnTo>
                    <a:pt x="3366501" y="986367"/>
                  </a:lnTo>
                  <a:lnTo>
                    <a:pt x="0" y="986367"/>
                  </a:lnTo>
                  <a:lnTo>
                    <a:pt x="0" y="0"/>
                  </a:lnTo>
                  <a:close/>
                </a:path>
              </a:pathLst>
            </a:custGeom>
            <a:blipFill rotWithShape="1">
              <a:blip r:embed="rId4">
                <a:alphaModFix/>
              </a:blip>
              <a:stretch>
                <a:fillRect b="-2260" l="0" r="0" t="-2260"/>
              </a:stretch>
            </a:blipFill>
            <a:ln>
              <a:noFill/>
            </a:ln>
          </p:spPr>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22E"/>
        </a:solidFill>
      </p:bgPr>
    </p:bg>
    <p:spTree>
      <p:nvGrpSpPr>
        <p:cNvPr id="393" name="Shape 393"/>
        <p:cNvGrpSpPr/>
        <p:nvPr/>
      </p:nvGrpSpPr>
      <p:grpSpPr>
        <a:xfrm>
          <a:off x="0" y="0"/>
          <a:ext cx="0" cy="0"/>
          <a:chOff x="0" y="0"/>
          <a:chExt cx="0" cy="0"/>
        </a:xfrm>
      </p:grpSpPr>
      <p:sp>
        <p:nvSpPr>
          <p:cNvPr id="394" name="Google Shape;394;p51"/>
          <p:cNvSpPr/>
          <p:nvPr/>
        </p:nvSpPr>
        <p:spPr>
          <a:xfrm rot="5400000">
            <a:off x="6434590" y="1228021"/>
            <a:ext cx="5702827" cy="2687457"/>
          </a:xfrm>
          <a:custGeom>
            <a:rect b="b" l="l" r="r" t="t"/>
            <a:pathLst>
              <a:path extrusionOk="0" h="5374914" w="11405653">
                <a:moveTo>
                  <a:pt x="0" y="0"/>
                </a:moveTo>
                <a:lnTo>
                  <a:pt x="11405653" y="0"/>
                </a:lnTo>
                <a:lnTo>
                  <a:pt x="11405653" y="5374914"/>
                </a:lnTo>
                <a:lnTo>
                  <a:pt x="0" y="5374914"/>
                </a:lnTo>
                <a:lnTo>
                  <a:pt x="0" y="0"/>
                </a:lnTo>
                <a:close/>
              </a:path>
            </a:pathLst>
          </a:custGeom>
          <a:blipFill rotWithShape="1">
            <a:blip r:embed="rId3">
              <a:alphaModFix/>
            </a:blip>
            <a:stretch>
              <a:fillRect b="0" l="0" r="0" t="0"/>
            </a:stretch>
          </a:blipFill>
          <a:ln>
            <a:noFill/>
          </a:ln>
        </p:spPr>
      </p:sp>
      <p:sp>
        <p:nvSpPr>
          <p:cNvPr id="395" name="Google Shape;395;p51"/>
          <p:cNvSpPr/>
          <p:nvPr/>
        </p:nvSpPr>
        <p:spPr>
          <a:xfrm flipH="1" rot="-5400000">
            <a:off x="-2997279" y="1228022"/>
            <a:ext cx="5702827" cy="2687457"/>
          </a:xfrm>
          <a:custGeom>
            <a:rect b="b" l="l" r="r" t="t"/>
            <a:pathLst>
              <a:path extrusionOk="0" h="5374914" w="11405653">
                <a:moveTo>
                  <a:pt x="0" y="5374914"/>
                </a:moveTo>
                <a:lnTo>
                  <a:pt x="11405653" y="5374914"/>
                </a:lnTo>
                <a:lnTo>
                  <a:pt x="11405653" y="0"/>
                </a:lnTo>
                <a:lnTo>
                  <a:pt x="0" y="0"/>
                </a:lnTo>
                <a:lnTo>
                  <a:pt x="0" y="5374914"/>
                </a:lnTo>
                <a:close/>
              </a:path>
            </a:pathLst>
          </a:custGeom>
          <a:blipFill rotWithShape="1">
            <a:blip r:embed="rId3">
              <a:alphaModFix/>
            </a:blip>
            <a:stretch>
              <a:fillRect b="0" l="0" r="0" t="0"/>
            </a:stretch>
          </a:blipFill>
          <a:ln>
            <a:noFill/>
          </a:ln>
        </p:spPr>
      </p:sp>
      <p:pic>
        <p:nvPicPr>
          <p:cNvPr id="396" name="Google Shape;396;p51"/>
          <p:cNvPicPr preferRelativeResize="0"/>
          <p:nvPr/>
        </p:nvPicPr>
        <p:blipFill>
          <a:blip r:embed="rId4">
            <a:alphaModFix/>
          </a:blip>
          <a:stretch>
            <a:fillRect/>
          </a:stretch>
        </p:blipFill>
        <p:spPr>
          <a:xfrm>
            <a:off x="1243100" y="72200"/>
            <a:ext cx="6546775" cy="49900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22E"/>
        </a:solidFill>
      </p:bgPr>
    </p:bg>
    <p:spTree>
      <p:nvGrpSpPr>
        <p:cNvPr id="400" name="Shape 400"/>
        <p:cNvGrpSpPr/>
        <p:nvPr/>
      </p:nvGrpSpPr>
      <p:grpSpPr>
        <a:xfrm>
          <a:off x="0" y="0"/>
          <a:ext cx="0" cy="0"/>
          <a:chOff x="0" y="0"/>
          <a:chExt cx="0" cy="0"/>
        </a:xfrm>
      </p:grpSpPr>
      <p:sp>
        <p:nvSpPr>
          <p:cNvPr id="401" name="Google Shape;401;p52"/>
          <p:cNvSpPr/>
          <p:nvPr/>
        </p:nvSpPr>
        <p:spPr>
          <a:xfrm rot="5400000">
            <a:off x="6434590" y="1228021"/>
            <a:ext cx="5702827" cy="2687457"/>
          </a:xfrm>
          <a:custGeom>
            <a:rect b="b" l="l" r="r" t="t"/>
            <a:pathLst>
              <a:path extrusionOk="0" h="5374914" w="11405653">
                <a:moveTo>
                  <a:pt x="0" y="0"/>
                </a:moveTo>
                <a:lnTo>
                  <a:pt x="11405653" y="0"/>
                </a:lnTo>
                <a:lnTo>
                  <a:pt x="11405653" y="5374914"/>
                </a:lnTo>
                <a:lnTo>
                  <a:pt x="0" y="5374914"/>
                </a:lnTo>
                <a:lnTo>
                  <a:pt x="0" y="0"/>
                </a:lnTo>
                <a:close/>
              </a:path>
            </a:pathLst>
          </a:custGeom>
          <a:blipFill rotWithShape="1">
            <a:blip r:embed="rId3">
              <a:alphaModFix/>
            </a:blip>
            <a:stretch>
              <a:fillRect b="0" l="0" r="0" t="0"/>
            </a:stretch>
          </a:blipFill>
          <a:ln>
            <a:noFill/>
          </a:ln>
        </p:spPr>
      </p:sp>
      <p:sp>
        <p:nvSpPr>
          <p:cNvPr id="402" name="Google Shape;402;p52"/>
          <p:cNvSpPr/>
          <p:nvPr/>
        </p:nvSpPr>
        <p:spPr>
          <a:xfrm flipH="1" rot="-5400000">
            <a:off x="-2997279" y="1228022"/>
            <a:ext cx="5702827" cy="2687457"/>
          </a:xfrm>
          <a:custGeom>
            <a:rect b="b" l="l" r="r" t="t"/>
            <a:pathLst>
              <a:path extrusionOk="0" h="5374914" w="11405653">
                <a:moveTo>
                  <a:pt x="0" y="5374914"/>
                </a:moveTo>
                <a:lnTo>
                  <a:pt x="11405653" y="5374914"/>
                </a:lnTo>
                <a:lnTo>
                  <a:pt x="11405653" y="0"/>
                </a:lnTo>
                <a:lnTo>
                  <a:pt x="0" y="0"/>
                </a:lnTo>
                <a:lnTo>
                  <a:pt x="0" y="5374914"/>
                </a:lnTo>
                <a:close/>
              </a:path>
            </a:pathLst>
          </a:custGeom>
          <a:blipFill rotWithShape="1">
            <a:blip r:embed="rId3">
              <a:alphaModFix/>
            </a:blip>
            <a:stretch>
              <a:fillRect b="0" l="0" r="0" t="0"/>
            </a:stretch>
          </a:blipFill>
          <a:ln>
            <a:noFill/>
          </a:ln>
        </p:spPr>
      </p:sp>
      <p:sp>
        <p:nvSpPr>
          <p:cNvPr id="403" name="Google Shape;403;p52"/>
          <p:cNvSpPr txBox="1"/>
          <p:nvPr/>
        </p:nvSpPr>
        <p:spPr>
          <a:xfrm>
            <a:off x="1197850" y="135350"/>
            <a:ext cx="6744300" cy="47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Calibri"/>
                <a:ea typeface="Calibri"/>
                <a:cs typeface="Calibri"/>
                <a:sym typeface="Calibri"/>
              </a:rPr>
              <a:t>Any absence counts towards attendance.  </a:t>
            </a:r>
            <a:endParaRPr b="1"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Char char="-"/>
            </a:pPr>
            <a:r>
              <a:rPr b="1" lang="en" sz="1800">
                <a:solidFill>
                  <a:schemeClr val="lt1"/>
                </a:solidFill>
                <a:latin typeface="Calibri"/>
                <a:ea typeface="Calibri"/>
                <a:cs typeface="Calibri"/>
                <a:sym typeface="Calibri"/>
              </a:rPr>
              <a:t>Excused (out all day with a note from a doctor)</a:t>
            </a:r>
            <a:endParaRPr b="1"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Char char="-"/>
            </a:pPr>
            <a:r>
              <a:rPr b="1" lang="en" sz="1800">
                <a:solidFill>
                  <a:schemeClr val="lt1"/>
                </a:solidFill>
                <a:latin typeface="Calibri"/>
                <a:ea typeface="Calibri"/>
                <a:cs typeface="Calibri"/>
                <a:sym typeface="Calibri"/>
              </a:rPr>
              <a:t>Excused (out for a specific reason / approved by administration)</a:t>
            </a:r>
            <a:endParaRPr b="1"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Char char="-"/>
            </a:pPr>
            <a:r>
              <a:rPr b="1" lang="en" sz="1800">
                <a:solidFill>
                  <a:schemeClr val="lt1"/>
                </a:solidFill>
                <a:latin typeface="Calibri"/>
                <a:ea typeface="Calibri"/>
                <a:cs typeface="Calibri"/>
                <a:sym typeface="Calibri"/>
              </a:rPr>
              <a:t>Not excused but sick</a:t>
            </a:r>
            <a:endParaRPr b="1"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Char char="-"/>
            </a:pPr>
            <a:r>
              <a:rPr b="1" lang="en" sz="1800">
                <a:solidFill>
                  <a:schemeClr val="lt1"/>
                </a:solidFill>
                <a:latin typeface="Calibri"/>
                <a:ea typeface="Calibri"/>
                <a:cs typeface="Calibri"/>
                <a:sym typeface="Calibri"/>
              </a:rPr>
              <a:t>Excused absences mean students can make up work</a:t>
            </a:r>
            <a:endParaRPr b="1" sz="1800">
              <a:solidFill>
                <a:schemeClr val="lt1"/>
              </a:solidFill>
              <a:latin typeface="Calibri"/>
              <a:ea typeface="Calibri"/>
              <a:cs typeface="Calibri"/>
              <a:sym typeface="Calibri"/>
            </a:endParaRPr>
          </a:p>
          <a:p>
            <a:pPr indent="0" lvl="0" marL="0" rtl="0" algn="l">
              <a:spcBef>
                <a:spcPts val="0"/>
              </a:spcBef>
              <a:spcAft>
                <a:spcPts val="0"/>
              </a:spcAft>
              <a:buNone/>
            </a:pPr>
            <a:r>
              <a:t/>
            </a:r>
            <a:endParaRPr b="1" sz="1800">
              <a:solidFill>
                <a:schemeClr val="lt1"/>
              </a:solidFill>
              <a:latin typeface="Calibri"/>
              <a:ea typeface="Calibri"/>
              <a:cs typeface="Calibri"/>
              <a:sym typeface="Calibri"/>
            </a:endParaRPr>
          </a:p>
          <a:p>
            <a:pPr indent="0" lvl="0" marL="0" rtl="0" algn="l">
              <a:spcBef>
                <a:spcPts val="0"/>
              </a:spcBef>
              <a:spcAft>
                <a:spcPts val="0"/>
              </a:spcAft>
              <a:buNone/>
            </a:pPr>
            <a:r>
              <a:t/>
            </a:r>
            <a:endParaRPr b="1" sz="1800">
              <a:solidFill>
                <a:schemeClr val="lt1"/>
              </a:solidFill>
              <a:latin typeface="Calibri"/>
              <a:ea typeface="Calibri"/>
              <a:cs typeface="Calibri"/>
              <a:sym typeface="Calibri"/>
            </a:endParaRPr>
          </a:p>
          <a:p>
            <a:pPr indent="0" lvl="0" marL="0" rtl="0" algn="l">
              <a:spcBef>
                <a:spcPts val="0"/>
              </a:spcBef>
              <a:spcAft>
                <a:spcPts val="0"/>
              </a:spcAft>
              <a:buNone/>
            </a:pPr>
            <a:r>
              <a:rPr b="1" lang="en" sz="1800">
                <a:solidFill>
                  <a:schemeClr val="lt1"/>
                </a:solidFill>
                <a:latin typeface="Calibri"/>
                <a:ea typeface="Calibri"/>
                <a:cs typeface="Calibri"/>
                <a:sym typeface="Calibri"/>
              </a:rPr>
              <a:t>Present but out for school or other</a:t>
            </a:r>
            <a:endParaRPr b="1"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Char char="-"/>
            </a:pPr>
            <a:r>
              <a:rPr b="1" lang="en" sz="1800">
                <a:solidFill>
                  <a:schemeClr val="lt1"/>
                </a:solidFill>
                <a:latin typeface="Calibri"/>
                <a:ea typeface="Calibri"/>
                <a:cs typeface="Calibri"/>
                <a:sym typeface="Calibri"/>
              </a:rPr>
              <a:t>School extra-curricular events (sports, fine arts)</a:t>
            </a:r>
            <a:endParaRPr b="1"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Char char="-"/>
            </a:pPr>
            <a:r>
              <a:rPr b="1" lang="en" sz="1800">
                <a:solidFill>
                  <a:schemeClr val="lt1"/>
                </a:solidFill>
                <a:latin typeface="Calibri"/>
                <a:ea typeface="Calibri"/>
                <a:cs typeface="Calibri"/>
                <a:sym typeface="Calibri"/>
              </a:rPr>
              <a:t>Testing but not in class</a:t>
            </a:r>
            <a:endParaRPr b="1" sz="1800">
              <a:solidFill>
                <a:schemeClr val="lt1"/>
              </a:solidFill>
              <a:latin typeface="Calibri"/>
              <a:ea typeface="Calibri"/>
              <a:cs typeface="Calibri"/>
              <a:sym typeface="Calibri"/>
            </a:endParaRPr>
          </a:p>
          <a:p>
            <a:pPr indent="0" lvl="0" marL="0" rtl="0" algn="l">
              <a:spcBef>
                <a:spcPts val="0"/>
              </a:spcBef>
              <a:spcAft>
                <a:spcPts val="0"/>
              </a:spcAft>
              <a:buNone/>
            </a:pPr>
            <a:r>
              <a:t/>
            </a:r>
            <a:endParaRPr b="1" sz="1800">
              <a:solidFill>
                <a:schemeClr val="lt1"/>
              </a:solidFill>
              <a:latin typeface="Calibri"/>
              <a:ea typeface="Calibri"/>
              <a:cs typeface="Calibri"/>
              <a:sym typeface="Calibri"/>
            </a:endParaRPr>
          </a:p>
          <a:p>
            <a:pPr indent="0" lvl="0" marL="0" rtl="0" algn="l">
              <a:spcBef>
                <a:spcPts val="0"/>
              </a:spcBef>
              <a:spcAft>
                <a:spcPts val="0"/>
              </a:spcAft>
              <a:buNone/>
            </a:pPr>
            <a:r>
              <a:t/>
            </a:r>
            <a:endParaRPr b="1" sz="1800">
              <a:solidFill>
                <a:schemeClr val="lt1"/>
              </a:solidFill>
              <a:latin typeface="Calibri"/>
              <a:ea typeface="Calibri"/>
              <a:cs typeface="Calibri"/>
              <a:sym typeface="Calibri"/>
            </a:endParaRPr>
          </a:p>
          <a:p>
            <a:pPr indent="0" lvl="0" marL="0" rtl="0" algn="l">
              <a:spcBef>
                <a:spcPts val="0"/>
              </a:spcBef>
              <a:spcAft>
                <a:spcPts val="0"/>
              </a:spcAft>
              <a:buNone/>
            </a:pPr>
            <a:r>
              <a:t/>
            </a:r>
            <a:endParaRPr b="1" sz="1800">
              <a:solidFill>
                <a:schemeClr val="lt1"/>
              </a:solidFill>
              <a:latin typeface="Calibri"/>
              <a:ea typeface="Calibri"/>
              <a:cs typeface="Calibri"/>
              <a:sym typeface="Calibri"/>
            </a:endParaRPr>
          </a:p>
          <a:p>
            <a:pPr indent="0" lvl="0" marL="0" rtl="0" algn="l">
              <a:spcBef>
                <a:spcPts val="0"/>
              </a:spcBef>
              <a:spcAft>
                <a:spcPts val="0"/>
              </a:spcAft>
              <a:buNone/>
            </a:pPr>
            <a:r>
              <a:t/>
            </a:r>
            <a:endParaRPr b="1" sz="1800">
              <a:solidFill>
                <a:schemeClr val="lt1"/>
              </a:solidFill>
              <a:latin typeface="Calibri"/>
              <a:ea typeface="Calibri"/>
              <a:cs typeface="Calibri"/>
              <a:sym typeface="Calibri"/>
            </a:endParaRPr>
          </a:p>
          <a:p>
            <a:pPr indent="0" lvl="0" marL="0" rtl="0" algn="ctr">
              <a:spcBef>
                <a:spcPts val="0"/>
              </a:spcBef>
              <a:spcAft>
                <a:spcPts val="0"/>
              </a:spcAft>
              <a:buNone/>
            </a:pPr>
            <a:r>
              <a:rPr b="1" lang="en" sz="1800">
                <a:solidFill>
                  <a:schemeClr val="lt1"/>
                </a:solidFill>
                <a:latin typeface="Calibri"/>
                <a:ea typeface="Calibri"/>
                <a:cs typeface="Calibri"/>
                <a:sym typeface="Calibri"/>
              </a:rPr>
              <a:t>Any student can come see Ms. Prontka and go over their </a:t>
            </a:r>
            <a:r>
              <a:rPr b="1" lang="en" sz="1800">
                <a:solidFill>
                  <a:schemeClr val="lt1"/>
                </a:solidFill>
                <a:latin typeface="Calibri"/>
                <a:ea typeface="Calibri"/>
                <a:cs typeface="Calibri"/>
                <a:sym typeface="Calibri"/>
              </a:rPr>
              <a:t>attendance</a:t>
            </a:r>
            <a:endParaRPr b="1" sz="1800">
              <a:solidFill>
                <a:schemeClr val="lt1"/>
              </a:solidFill>
              <a:latin typeface="Calibri"/>
              <a:ea typeface="Calibri"/>
              <a:cs typeface="Calibri"/>
              <a:sym typeface="Calibri"/>
            </a:endParaRPr>
          </a:p>
          <a:p>
            <a:pPr indent="0" lvl="0" marL="0" rtl="0" algn="l">
              <a:spcBef>
                <a:spcPts val="0"/>
              </a:spcBef>
              <a:spcAft>
                <a:spcPts val="0"/>
              </a:spcAft>
              <a:buNone/>
            </a:pPr>
            <a:r>
              <a:t/>
            </a:r>
            <a:endParaRPr b="1" sz="1600">
              <a:solidFill>
                <a:schemeClr val="lt1"/>
              </a:solidFill>
              <a:latin typeface="Calibri"/>
              <a:ea typeface="Calibri"/>
              <a:cs typeface="Calibri"/>
              <a:sym typeface="Calibri"/>
            </a:endParaRPr>
          </a:p>
          <a:p>
            <a:pPr indent="0" lvl="0" marL="0" rtl="0" algn="l">
              <a:spcBef>
                <a:spcPts val="0"/>
              </a:spcBef>
              <a:spcAft>
                <a:spcPts val="0"/>
              </a:spcAft>
              <a:buNone/>
            </a:pPr>
            <a:r>
              <a:t/>
            </a:r>
            <a:endParaRPr b="1" sz="1600">
              <a:solidFill>
                <a:schemeClr val="lt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t/>
            </a:r>
            <a:endParaRPr sz="16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22E"/>
        </a:solidFill>
      </p:bgPr>
    </p:bg>
    <p:spTree>
      <p:nvGrpSpPr>
        <p:cNvPr id="407" name="Shape 407"/>
        <p:cNvGrpSpPr/>
        <p:nvPr/>
      </p:nvGrpSpPr>
      <p:grpSpPr>
        <a:xfrm>
          <a:off x="0" y="0"/>
          <a:ext cx="0" cy="0"/>
          <a:chOff x="0" y="0"/>
          <a:chExt cx="0" cy="0"/>
        </a:xfrm>
      </p:grpSpPr>
      <p:sp>
        <p:nvSpPr>
          <p:cNvPr id="408" name="Google Shape;408;p53"/>
          <p:cNvSpPr/>
          <p:nvPr/>
        </p:nvSpPr>
        <p:spPr>
          <a:xfrm rot="5400000">
            <a:off x="6434590" y="1228021"/>
            <a:ext cx="5702827" cy="2687457"/>
          </a:xfrm>
          <a:custGeom>
            <a:rect b="b" l="l" r="r" t="t"/>
            <a:pathLst>
              <a:path extrusionOk="0" h="5374914" w="11405653">
                <a:moveTo>
                  <a:pt x="0" y="0"/>
                </a:moveTo>
                <a:lnTo>
                  <a:pt x="11405653" y="0"/>
                </a:lnTo>
                <a:lnTo>
                  <a:pt x="11405653" y="5374914"/>
                </a:lnTo>
                <a:lnTo>
                  <a:pt x="0" y="5374914"/>
                </a:lnTo>
                <a:lnTo>
                  <a:pt x="0" y="0"/>
                </a:lnTo>
                <a:close/>
              </a:path>
            </a:pathLst>
          </a:custGeom>
          <a:blipFill rotWithShape="1">
            <a:blip r:embed="rId3">
              <a:alphaModFix/>
            </a:blip>
            <a:stretch>
              <a:fillRect b="0" l="0" r="0" t="0"/>
            </a:stretch>
          </a:blipFill>
          <a:ln>
            <a:noFill/>
          </a:ln>
        </p:spPr>
      </p:sp>
      <p:sp>
        <p:nvSpPr>
          <p:cNvPr id="409" name="Google Shape;409;p53"/>
          <p:cNvSpPr/>
          <p:nvPr/>
        </p:nvSpPr>
        <p:spPr>
          <a:xfrm flipH="1" rot="-5400000">
            <a:off x="-2997279" y="1228022"/>
            <a:ext cx="5702827" cy="2687457"/>
          </a:xfrm>
          <a:custGeom>
            <a:rect b="b" l="l" r="r" t="t"/>
            <a:pathLst>
              <a:path extrusionOk="0" h="5374914" w="11405653">
                <a:moveTo>
                  <a:pt x="0" y="5374914"/>
                </a:moveTo>
                <a:lnTo>
                  <a:pt x="11405653" y="5374914"/>
                </a:lnTo>
                <a:lnTo>
                  <a:pt x="11405653" y="0"/>
                </a:lnTo>
                <a:lnTo>
                  <a:pt x="0" y="0"/>
                </a:lnTo>
                <a:lnTo>
                  <a:pt x="0" y="5374914"/>
                </a:lnTo>
                <a:close/>
              </a:path>
            </a:pathLst>
          </a:custGeom>
          <a:blipFill rotWithShape="1">
            <a:blip r:embed="rId3">
              <a:alphaModFix/>
            </a:blip>
            <a:stretch>
              <a:fillRect b="0" l="0" r="0" t="0"/>
            </a:stretch>
          </a:blipFill>
          <a:ln>
            <a:noFill/>
          </a:ln>
        </p:spPr>
      </p:sp>
      <p:pic>
        <p:nvPicPr>
          <p:cNvPr id="410" name="Google Shape;410;p53"/>
          <p:cNvPicPr preferRelativeResize="0"/>
          <p:nvPr/>
        </p:nvPicPr>
        <p:blipFill>
          <a:blip r:embed="rId4">
            <a:alphaModFix/>
          </a:blip>
          <a:stretch>
            <a:fillRect/>
          </a:stretch>
        </p:blipFill>
        <p:spPr>
          <a:xfrm>
            <a:off x="1613388" y="45074"/>
            <a:ext cx="5882013" cy="50704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5C40"/>
        </a:solidFill>
      </p:bgPr>
    </p:bg>
    <p:spTree>
      <p:nvGrpSpPr>
        <p:cNvPr id="141" name="Shape 141"/>
        <p:cNvGrpSpPr/>
        <p:nvPr/>
      </p:nvGrpSpPr>
      <p:grpSpPr>
        <a:xfrm>
          <a:off x="0" y="0"/>
          <a:ext cx="0" cy="0"/>
          <a:chOff x="0" y="0"/>
          <a:chExt cx="0" cy="0"/>
        </a:xfrm>
      </p:grpSpPr>
      <p:sp>
        <p:nvSpPr>
          <p:cNvPr id="142" name="Google Shape;142;p27"/>
          <p:cNvSpPr/>
          <p:nvPr/>
        </p:nvSpPr>
        <p:spPr>
          <a:xfrm>
            <a:off x="1797513" y="716453"/>
            <a:ext cx="5548974" cy="4378284"/>
          </a:xfrm>
          <a:custGeom>
            <a:rect b="b" l="l" r="r" t="t"/>
            <a:pathLst>
              <a:path extrusionOk="0" h="8756568" w="11097948">
                <a:moveTo>
                  <a:pt x="0" y="0"/>
                </a:moveTo>
                <a:lnTo>
                  <a:pt x="11097948" y="0"/>
                </a:lnTo>
                <a:lnTo>
                  <a:pt x="11097948" y="8756568"/>
                </a:lnTo>
                <a:lnTo>
                  <a:pt x="0" y="8756568"/>
                </a:lnTo>
                <a:lnTo>
                  <a:pt x="0" y="0"/>
                </a:lnTo>
                <a:close/>
              </a:path>
            </a:pathLst>
          </a:custGeom>
          <a:blipFill rotWithShape="1">
            <a:blip r:embed="rId3">
              <a:alphaModFix/>
            </a:blip>
            <a:stretch>
              <a:fillRect b="-4900" l="0" r="0" t="-19374"/>
            </a:stretch>
          </a:blipFill>
          <a:ln>
            <a:noFill/>
          </a:ln>
        </p:spPr>
      </p:sp>
      <p:sp>
        <p:nvSpPr>
          <p:cNvPr id="143" name="Google Shape;143;p27"/>
          <p:cNvSpPr txBox="1"/>
          <p:nvPr/>
        </p:nvSpPr>
        <p:spPr>
          <a:xfrm>
            <a:off x="2071874" y="41332"/>
            <a:ext cx="5000253" cy="369253"/>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i="0" lang="en" sz="2100" u="none" cap="none" strike="noStrike">
                <a:solidFill>
                  <a:srgbClr val="FFDE59"/>
                </a:solidFill>
                <a:latin typeface="Cardo"/>
                <a:ea typeface="Cardo"/>
                <a:cs typeface="Cardo"/>
                <a:sym typeface="Cardo"/>
              </a:rPr>
              <a:t>Class of 2028 Project Prom Profit &amp; Loss</a:t>
            </a:r>
            <a:endParaRPr sz="700"/>
          </a:p>
        </p:txBody>
      </p:sp>
      <p:sp>
        <p:nvSpPr>
          <p:cNvPr id="144" name="Google Shape;144;p27"/>
          <p:cNvSpPr txBox="1"/>
          <p:nvPr/>
        </p:nvSpPr>
        <p:spPr>
          <a:xfrm>
            <a:off x="3192003" y="347875"/>
            <a:ext cx="2760000" cy="292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 sz="1900" u="none" cap="none" strike="noStrike">
                <a:solidFill>
                  <a:srgbClr val="FFFFFF"/>
                </a:solidFill>
                <a:latin typeface="Caveat Medium"/>
                <a:ea typeface="Caveat Medium"/>
                <a:cs typeface="Caveat Medium"/>
                <a:sym typeface="Caveat Medium"/>
              </a:rPr>
              <a:t>July 2024 thru Jan 2026</a:t>
            </a:r>
            <a:endParaRPr sz="700">
              <a:latin typeface="Caveat Medium"/>
              <a:ea typeface="Caveat Medium"/>
              <a:cs typeface="Caveat Medium"/>
              <a:sym typeface="Caveat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22E"/>
        </a:solidFill>
      </p:bgPr>
    </p:bg>
    <p:spTree>
      <p:nvGrpSpPr>
        <p:cNvPr id="414" name="Shape 414"/>
        <p:cNvGrpSpPr/>
        <p:nvPr/>
      </p:nvGrpSpPr>
      <p:grpSpPr>
        <a:xfrm>
          <a:off x="0" y="0"/>
          <a:ext cx="0" cy="0"/>
          <a:chOff x="0" y="0"/>
          <a:chExt cx="0" cy="0"/>
        </a:xfrm>
      </p:grpSpPr>
      <p:sp>
        <p:nvSpPr>
          <p:cNvPr id="415" name="Google Shape;415;p54"/>
          <p:cNvSpPr/>
          <p:nvPr/>
        </p:nvSpPr>
        <p:spPr>
          <a:xfrm rot="5400000">
            <a:off x="1774123" y="2264515"/>
            <a:ext cx="1178681" cy="1548351"/>
          </a:xfrm>
          <a:custGeom>
            <a:rect b="b" l="l" r="r" t="t"/>
            <a:pathLst>
              <a:path extrusionOk="0" h="3096701" w="2357363">
                <a:moveTo>
                  <a:pt x="0" y="0"/>
                </a:moveTo>
                <a:lnTo>
                  <a:pt x="2357363" y="0"/>
                </a:lnTo>
                <a:lnTo>
                  <a:pt x="2357363" y="3096701"/>
                </a:lnTo>
                <a:lnTo>
                  <a:pt x="0" y="3096701"/>
                </a:lnTo>
                <a:lnTo>
                  <a:pt x="0" y="0"/>
                </a:lnTo>
                <a:close/>
              </a:path>
            </a:pathLst>
          </a:custGeom>
          <a:blipFill rotWithShape="1">
            <a:blip r:embed="rId3">
              <a:alphaModFix/>
            </a:blip>
            <a:stretch>
              <a:fillRect b="0" l="0" r="0" t="0"/>
            </a:stretch>
          </a:blipFill>
          <a:ln>
            <a:noFill/>
          </a:ln>
        </p:spPr>
      </p:sp>
      <p:sp>
        <p:nvSpPr>
          <p:cNvPr id="416" name="Google Shape;416;p54"/>
          <p:cNvSpPr txBox="1"/>
          <p:nvPr/>
        </p:nvSpPr>
        <p:spPr>
          <a:xfrm>
            <a:off x="1400155" y="2838665"/>
            <a:ext cx="1854300" cy="38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2500" u="sng" cap="none" strike="noStrike">
                <a:solidFill>
                  <a:schemeClr val="hlink"/>
                </a:solidFill>
                <a:latin typeface="DM Serif Display"/>
                <a:ea typeface="DM Serif Display"/>
                <a:cs typeface="DM Serif Display"/>
                <a:sym typeface="DM Serif Display"/>
                <a:hlinkClick r:id="rId4"/>
              </a:rPr>
              <a:t>Clubs</a:t>
            </a:r>
            <a:endParaRPr sz="700"/>
          </a:p>
        </p:txBody>
      </p:sp>
      <p:sp>
        <p:nvSpPr>
          <p:cNvPr id="417" name="Google Shape;417;p54"/>
          <p:cNvSpPr/>
          <p:nvPr/>
        </p:nvSpPr>
        <p:spPr>
          <a:xfrm rot="5400000">
            <a:off x="6213249" y="2264515"/>
            <a:ext cx="1178681" cy="1548351"/>
          </a:xfrm>
          <a:custGeom>
            <a:rect b="b" l="l" r="r" t="t"/>
            <a:pathLst>
              <a:path extrusionOk="0" h="3096701" w="2357363">
                <a:moveTo>
                  <a:pt x="0" y="0"/>
                </a:moveTo>
                <a:lnTo>
                  <a:pt x="2357364" y="0"/>
                </a:lnTo>
                <a:lnTo>
                  <a:pt x="2357364" y="3096701"/>
                </a:lnTo>
                <a:lnTo>
                  <a:pt x="0" y="3096701"/>
                </a:lnTo>
                <a:lnTo>
                  <a:pt x="0" y="0"/>
                </a:lnTo>
                <a:close/>
              </a:path>
            </a:pathLst>
          </a:custGeom>
          <a:blipFill rotWithShape="1">
            <a:blip r:embed="rId3">
              <a:alphaModFix/>
            </a:blip>
            <a:stretch>
              <a:fillRect b="0" l="0" r="0" t="0"/>
            </a:stretch>
          </a:blipFill>
          <a:ln>
            <a:noFill/>
          </a:ln>
        </p:spPr>
      </p:sp>
      <p:sp>
        <p:nvSpPr>
          <p:cNvPr id="418" name="Google Shape;418;p54"/>
          <p:cNvSpPr/>
          <p:nvPr/>
        </p:nvSpPr>
        <p:spPr>
          <a:xfrm rot="5400000">
            <a:off x="3982659" y="2264515"/>
            <a:ext cx="1178681" cy="1548351"/>
          </a:xfrm>
          <a:custGeom>
            <a:rect b="b" l="l" r="r" t="t"/>
            <a:pathLst>
              <a:path extrusionOk="0" h="3096701" w="2357363">
                <a:moveTo>
                  <a:pt x="0" y="0"/>
                </a:moveTo>
                <a:lnTo>
                  <a:pt x="2357364" y="0"/>
                </a:lnTo>
                <a:lnTo>
                  <a:pt x="2357364" y="3096701"/>
                </a:lnTo>
                <a:lnTo>
                  <a:pt x="0" y="3096701"/>
                </a:lnTo>
                <a:lnTo>
                  <a:pt x="0" y="0"/>
                </a:lnTo>
                <a:close/>
              </a:path>
            </a:pathLst>
          </a:custGeom>
          <a:blipFill rotWithShape="1">
            <a:blip r:embed="rId3">
              <a:alphaModFix/>
            </a:blip>
            <a:stretch>
              <a:fillRect b="0" l="0" r="0" t="0"/>
            </a:stretch>
          </a:blipFill>
          <a:ln>
            <a:noFill/>
          </a:ln>
        </p:spPr>
      </p:sp>
      <p:sp>
        <p:nvSpPr>
          <p:cNvPr id="419" name="Google Shape;419;p54"/>
          <p:cNvSpPr txBox="1"/>
          <p:nvPr/>
        </p:nvSpPr>
        <p:spPr>
          <a:xfrm>
            <a:off x="3644824" y="2843427"/>
            <a:ext cx="1854300" cy="3849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 sz="2500" u="none" cap="none" strike="noStrike">
                <a:solidFill>
                  <a:srgbClr val="FFFFFF"/>
                </a:solidFill>
                <a:latin typeface="DM Serif Display"/>
                <a:ea typeface="DM Serif Display"/>
                <a:cs typeface="DM Serif Display"/>
                <a:sym typeface="DM Serif Display"/>
              </a:rPr>
              <a:t>Sports</a:t>
            </a:r>
            <a:endParaRPr sz="700"/>
          </a:p>
        </p:txBody>
      </p:sp>
      <p:sp>
        <p:nvSpPr>
          <p:cNvPr id="420" name="Google Shape;420;p54"/>
          <p:cNvSpPr/>
          <p:nvPr/>
        </p:nvSpPr>
        <p:spPr>
          <a:xfrm rot="-9136890">
            <a:off x="-1851960" y="4125141"/>
            <a:ext cx="3399982" cy="1011494"/>
          </a:xfrm>
          <a:custGeom>
            <a:rect b="b" l="l" r="r" t="t"/>
            <a:pathLst>
              <a:path extrusionOk="0" h="2023545" w="6801834">
                <a:moveTo>
                  <a:pt x="0" y="0"/>
                </a:moveTo>
                <a:lnTo>
                  <a:pt x="6801833" y="0"/>
                </a:lnTo>
                <a:lnTo>
                  <a:pt x="6801833" y="2023546"/>
                </a:lnTo>
                <a:lnTo>
                  <a:pt x="0" y="2023546"/>
                </a:lnTo>
                <a:lnTo>
                  <a:pt x="0" y="0"/>
                </a:lnTo>
                <a:close/>
              </a:path>
            </a:pathLst>
          </a:custGeom>
          <a:blipFill rotWithShape="1">
            <a:blip r:embed="rId5">
              <a:alphaModFix/>
            </a:blip>
            <a:stretch>
              <a:fillRect b="0" l="0" r="0" t="0"/>
            </a:stretch>
          </a:blipFill>
          <a:ln>
            <a:noFill/>
          </a:ln>
        </p:spPr>
      </p:sp>
      <p:sp>
        <p:nvSpPr>
          <p:cNvPr id="421" name="Google Shape;421;p54"/>
          <p:cNvSpPr/>
          <p:nvPr/>
        </p:nvSpPr>
        <p:spPr>
          <a:xfrm rot="7636282">
            <a:off x="7563216" y="3905561"/>
            <a:ext cx="3397599" cy="1010786"/>
          </a:xfrm>
          <a:custGeom>
            <a:rect b="b" l="l" r="r" t="t"/>
            <a:pathLst>
              <a:path extrusionOk="0" h="2023545" w="6801834">
                <a:moveTo>
                  <a:pt x="0" y="0"/>
                </a:moveTo>
                <a:lnTo>
                  <a:pt x="6801834" y="0"/>
                </a:lnTo>
                <a:lnTo>
                  <a:pt x="6801834" y="2023545"/>
                </a:lnTo>
                <a:lnTo>
                  <a:pt x="0" y="2023545"/>
                </a:lnTo>
                <a:lnTo>
                  <a:pt x="0" y="0"/>
                </a:lnTo>
                <a:close/>
              </a:path>
            </a:pathLst>
          </a:custGeom>
          <a:blipFill rotWithShape="1">
            <a:blip r:embed="rId5">
              <a:alphaModFix/>
            </a:blip>
            <a:stretch>
              <a:fillRect b="0" l="0" r="0" t="0"/>
            </a:stretch>
          </a:blipFill>
          <a:ln>
            <a:noFill/>
          </a:ln>
        </p:spPr>
      </p:sp>
      <p:sp>
        <p:nvSpPr>
          <p:cNvPr id="422" name="Google Shape;422;p54"/>
          <p:cNvSpPr txBox="1"/>
          <p:nvPr/>
        </p:nvSpPr>
        <p:spPr>
          <a:xfrm>
            <a:off x="5875414" y="2843427"/>
            <a:ext cx="1854300" cy="369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 sz="2400" u="none" cap="none" strike="noStrike">
                <a:solidFill>
                  <a:srgbClr val="FFFFFF"/>
                </a:solidFill>
                <a:latin typeface="DM Serif Display"/>
                <a:ea typeface="DM Serif Display"/>
                <a:cs typeface="DM Serif Display"/>
                <a:sym typeface="DM Serif Display"/>
              </a:rPr>
              <a:t>Outside</a:t>
            </a:r>
            <a:endParaRPr sz="700"/>
          </a:p>
        </p:txBody>
      </p:sp>
      <p:sp>
        <p:nvSpPr>
          <p:cNvPr id="423" name="Google Shape;423;p54"/>
          <p:cNvSpPr txBox="1"/>
          <p:nvPr/>
        </p:nvSpPr>
        <p:spPr>
          <a:xfrm>
            <a:off x="-150954" y="635890"/>
            <a:ext cx="9589500" cy="1428300"/>
          </a:xfrm>
          <a:prstGeom prst="rect">
            <a:avLst/>
          </a:prstGeom>
          <a:noFill/>
          <a:ln>
            <a:noFill/>
          </a:ln>
        </p:spPr>
        <p:txBody>
          <a:bodyPr anchorCtr="0" anchor="t" bIns="0" lIns="0" spcFirstLastPara="1" rIns="0" wrap="square" tIns="0">
            <a:spAutoFit/>
          </a:bodyPr>
          <a:lstStyle/>
          <a:p>
            <a:pPr indent="0" lvl="0" marL="0" marR="0" rtl="0" algn="ctr">
              <a:lnSpc>
                <a:spcPct val="79998"/>
              </a:lnSpc>
              <a:spcBef>
                <a:spcPts val="0"/>
              </a:spcBef>
              <a:spcAft>
                <a:spcPts val="0"/>
              </a:spcAft>
              <a:buNone/>
            </a:pPr>
            <a:r>
              <a:rPr b="0" i="0" lang="en" sz="11600" u="none" cap="none" strike="noStrike">
                <a:solidFill>
                  <a:srgbClr val="FFDF2B"/>
                </a:solidFill>
                <a:latin typeface="Arial"/>
                <a:ea typeface="Arial"/>
                <a:cs typeface="Arial"/>
                <a:sym typeface="Arial"/>
              </a:rPr>
              <a:t>Get Involved!</a:t>
            </a:r>
            <a:endParaRPr sz="100"/>
          </a:p>
        </p:txBody>
      </p:sp>
      <p:sp>
        <p:nvSpPr>
          <p:cNvPr id="424" name="Google Shape;424;p54"/>
          <p:cNvSpPr txBox="1"/>
          <p:nvPr/>
        </p:nvSpPr>
        <p:spPr>
          <a:xfrm>
            <a:off x="2873250" y="4338863"/>
            <a:ext cx="3397500" cy="477300"/>
          </a:xfrm>
          <a:prstGeom prst="rect">
            <a:avLst/>
          </a:prstGeom>
          <a:noFill/>
          <a:ln>
            <a:noFill/>
          </a:ln>
        </p:spPr>
        <p:txBody>
          <a:bodyPr anchorCtr="0" anchor="t" bIns="45725" lIns="45725" spcFirstLastPara="1" rIns="45725" wrap="square" tIns="45725">
            <a:spAutoFit/>
          </a:bodyPr>
          <a:lstStyle/>
          <a:p>
            <a:pPr indent="0" lvl="0" marL="0" rtl="0" algn="ctr">
              <a:lnSpc>
                <a:spcPct val="120000"/>
              </a:lnSpc>
              <a:spcBef>
                <a:spcPts val="0"/>
              </a:spcBef>
              <a:spcAft>
                <a:spcPts val="0"/>
              </a:spcAft>
              <a:buNone/>
            </a:pPr>
            <a:r>
              <a:rPr lang="en" sz="2500">
                <a:solidFill>
                  <a:schemeClr val="lt1"/>
                </a:solidFill>
                <a:latin typeface="DM Serif Display"/>
                <a:ea typeface="DM Serif Display"/>
                <a:cs typeface="DM Serif Display"/>
                <a:sym typeface="DM Serif Display"/>
              </a:rPr>
              <a:t>Keep a running record!</a:t>
            </a:r>
            <a:endParaRPr sz="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22E"/>
        </a:solidFill>
      </p:bgPr>
    </p:bg>
    <p:spTree>
      <p:nvGrpSpPr>
        <p:cNvPr id="428" name="Shape 428"/>
        <p:cNvGrpSpPr/>
        <p:nvPr/>
      </p:nvGrpSpPr>
      <p:grpSpPr>
        <a:xfrm>
          <a:off x="0" y="0"/>
          <a:ext cx="0" cy="0"/>
          <a:chOff x="0" y="0"/>
          <a:chExt cx="0" cy="0"/>
        </a:xfrm>
      </p:grpSpPr>
      <p:sp>
        <p:nvSpPr>
          <p:cNvPr id="429" name="Google Shape;429;p55"/>
          <p:cNvSpPr/>
          <p:nvPr/>
        </p:nvSpPr>
        <p:spPr>
          <a:xfrm rot="-5400000">
            <a:off x="2514600" y="-130910"/>
            <a:ext cx="4114800" cy="5405320"/>
          </a:xfrm>
          <a:custGeom>
            <a:rect b="b" l="l" r="r" t="t"/>
            <a:pathLst>
              <a:path extrusionOk="0" h="10810640" w="8229600">
                <a:moveTo>
                  <a:pt x="0" y="0"/>
                </a:moveTo>
                <a:lnTo>
                  <a:pt x="8229600" y="0"/>
                </a:lnTo>
                <a:lnTo>
                  <a:pt x="8229600" y="10810640"/>
                </a:lnTo>
                <a:lnTo>
                  <a:pt x="0" y="10810640"/>
                </a:lnTo>
                <a:lnTo>
                  <a:pt x="0" y="0"/>
                </a:lnTo>
                <a:close/>
              </a:path>
            </a:pathLst>
          </a:custGeom>
          <a:blipFill rotWithShape="1">
            <a:blip r:embed="rId3">
              <a:alphaModFix/>
            </a:blip>
            <a:stretch>
              <a:fillRect b="0" l="0" r="0" t="0"/>
            </a:stretch>
          </a:blipFill>
          <a:ln>
            <a:noFill/>
          </a:ln>
        </p:spPr>
      </p:sp>
      <p:sp>
        <p:nvSpPr>
          <p:cNvPr id="430" name="Google Shape;430;p55"/>
          <p:cNvSpPr txBox="1"/>
          <p:nvPr/>
        </p:nvSpPr>
        <p:spPr>
          <a:xfrm>
            <a:off x="2721224" y="798897"/>
            <a:ext cx="3701400" cy="145470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0" i="0" lang="en" sz="4500" u="none" cap="none" strike="noStrike">
                <a:solidFill>
                  <a:srgbClr val="FFFFFF"/>
                </a:solidFill>
                <a:latin typeface="Arial"/>
                <a:ea typeface="Arial"/>
                <a:cs typeface="Arial"/>
                <a:sym typeface="Arial"/>
              </a:rPr>
              <a:t>Course </a:t>
            </a:r>
            <a:endParaRPr sz="700"/>
          </a:p>
          <a:p>
            <a:pPr indent="0" lvl="0" marL="0" marR="0" rtl="0" algn="ctr">
              <a:lnSpc>
                <a:spcPct val="110001"/>
              </a:lnSpc>
              <a:spcBef>
                <a:spcPts val="0"/>
              </a:spcBef>
              <a:spcAft>
                <a:spcPts val="0"/>
              </a:spcAft>
              <a:buNone/>
            </a:pPr>
            <a:r>
              <a:rPr b="0" i="0" lang="en" sz="4500" u="none" cap="none" strike="noStrike">
                <a:solidFill>
                  <a:srgbClr val="FFFFFF"/>
                </a:solidFill>
                <a:latin typeface="Arial"/>
                <a:ea typeface="Arial"/>
                <a:cs typeface="Arial"/>
                <a:sym typeface="Arial"/>
              </a:rPr>
              <a:t>Selection</a:t>
            </a:r>
            <a:endParaRPr sz="700"/>
          </a:p>
        </p:txBody>
      </p:sp>
      <p:sp>
        <p:nvSpPr>
          <p:cNvPr id="431" name="Google Shape;431;p55"/>
          <p:cNvSpPr/>
          <p:nvPr/>
        </p:nvSpPr>
        <p:spPr>
          <a:xfrm flipH="1" rot="8270528">
            <a:off x="-1280748" y="-1104001"/>
            <a:ext cx="3118662" cy="3600187"/>
          </a:xfrm>
          <a:custGeom>
            <a:rect b="b" l="l" r="r" t="t"/>
            <a:pathLst>
              <a:path extrusionOk="0" h="7213008" w="6248268">
                <a:moveTo>
                  <a:pt x="6248268" y="0"/>
                </a:moveTo>
                <a:lnTo>
                  <a:pt x="0" y="0"/>
                </a:lnTo>
                <a:lnTo>
                  <a:pt x="0" y="7213008"/>
                </a:lnTo>
                <a:lnTo>
                  <a:pt x="6248268" y="7213008"/>
                </a:lnTo>
                <a:lnTo>
                  <a:pt x="6248268" y="0"/>
                </a:lnTo>
                <a:close/>
              </a:path>
            </a:pathLst>
          </a:custGeom>
          <a:blipFill rotWithShape="1">
            <a:blip r:embed="rId4">
              <a:alphaModFix/>
            </a:blip>
            <a:stretch>
              <a:fillRect b="0" l="0" r="0" t="0"/>
            </a:stretch>
          </a:blipFill>
          <a:ln>
            <a:noFill/>
          </a:ln>
        </p:spPr>
      </p:sp>
      <p:sp>
        <p:nvSpPr>
          <p:cNvPr id="432" name="Google Shape;432;p55"/>
          <p:cNvSpPr/>
          <p:nvPr/>
        </p:nvSpPr>
        <p:spPr>
          <a:xfrm>
            <a:off x="-1104904" y="3418121"/>
            <a:ext cx="3037009" cy="1822205"/>
          </a:xfrm>
          <a:custGeom>
            <a:rect b="b" l="l" r="r" t="t"/>
            <a:pathLst>
              <a:path extrusionOk="0" h="3644410" w="6074017">
                <a:moveTo>
                  <a:pt x="0" y="0"/>
                </a:moveTo>
                <a:lnTo>
                  <a:pt x="6074017" y="0"/>
                </a:lnTo>
                <a:lnTo>
                  <a:pt x="6074017" y="3644410"/>
                </a:lnTo>
                <a:lnTo>
                  <a:pt x="0" y="3644410"/>
                </a:lnTo>
                <a:lnTo>
                  <a:pt x="0" y="0"/>
                </a:lnTo>
                <a:close/>
              </a:path>
            </a:pathLst>
          </a:custGeom>
          <a:blipFill rotWithShape="1">
            <a:blip r:embed="rId5">
              <a:alphaModFix/>
            </a:blip>
            <a:stretch>
              <a:fillRect b="0" l="0" r="0" t="0"/>
            </a:stretch>
          </a:blipFill>
          <a:ln>
            <a:noFill/>
          </a:ln>
        </p:spPr>
      </p:sp>
      <p:sp>
        <p:nvSpPr>
          <p:cNvPr id="433" name="Google Shape;433;p55"/>
          <p:cNvSpPr/>
          <p:nvPr/>
        </p:nvSpPr>
        <p:spPr>
          <a:xfrm flipH="1">
            <a:off x="7137705" y="317402"/>
            <a:ext cx="3037009" cy="1822205"/>
          </a:xfrm>
          <a:custGeom>
            <a:rect b="b" l="l" r="r" t="t"/>
            <a:pathLst>
              <a:path extrusionOk="0" h="3644410" w="6074017">
                <a:moveTo>
                  <a:pt x="6074017" y="0"/>
                </a:moveTo>
                <a:lnTo>
                  <a:pt x="0" y="0"/>
                </a:lnTo>
                <a:lnTo>
                  <a:pt x="0" y="3644410"/>
                </a:lnTo>
                <a:lnTo>
                  <a:pt x="6074017" y="3644410"/>
                </a:lnTo>
                <a:lnTo>
                  <a:pt x="6074017" y="0"/>
                </a:lnTo>
                <a:close/>
              </a:path>
            </a:pathLst>
          </a:custGeom>
          <a:blipFill rotWithShape="1">
            <a:blip r:embed="rId5">
              <a:alphaModFix/>
            </a:blip>
            <a:stretch>
              <a:fillRect b="0" l="0" r="0" t="0"/>
            </a:stretch>
          </a:blipFill>
          <a:ln>
            <a:noFill/>
          </a:ln>
        </p:spPr>
      </p:sp>
      <p:sp>
        <p:nvSpPr>
          <p:cNvPr id="434" name="Google Shape;434;p55"/>
          <p:cNvSpPr/>
          <p:nvPr/>
        </p:nvSpPr>
        <p:spPr>
          <a:xfrm flipH="1" rot="-2225904">
            <a:off x="7227638" y="2983393"/>
            <a:ext cx="3133531" cy="3617352"/>
          </a:xfrm>
          <a:custGeom>
            <a:rect b="b" l="l" r="r" t="t"/>
            <a:pathLst>
              <a:path extrusionOk="0" h="7213008" w="6248268">
                <a:moveTo>
                  <a:pt x="6248268" y="0"/>
                </a:moveTo>
                <a:lnTo>
                  <a:pt x="0" y="0"/>
                </a:lnTo>
                <a:lnTo>
                  <a:pt x="0" y="7213008"/>
                </a:lnTo>
                <a:lnTo>
                  <a:pt x="6248268" y="7213008"/>
                </a:lnTo>
                <a:lnTo>
                  <a:pt x="6248268" y="0"/>
                </a:lnTo>
                <a:close/>
              </a:path>
            </a:pathLst>
          </a:custGeom>
          <a:blipFill rotWithShape="1">
            <a:blip r:embed="rId4">
              <a:alphaModFix/>
            </a:blip>
            <a:stretch>
              <a:fillRect b="0" l="0" r="0" t="0"/>
            </a:stretch>
          </a:blipFill>
          <a:ln>
            <a:noFill/>
          </a:ln>
        </p:spPr>
      </p:sp>
      <p:sp>
        <p:nvSpPr>
          <p:cNvPr id="435" name="Google Shape;435;p55"/>
          <p:cNvSpPr txBox="1"/>
          <p:nvPr/>
        </p:nvSpPr>
        <p:spPr>
          <a:xfrm>
            <a:off x="2210013" y="2532346"/>
            <a:ext cx="4828800" cy="227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800" u="none" cap="none" strike="noStrike">
                <a:solidFill>
                  <a:srgbClr val="FFFFFF"/>
                </a:solidFill>
                <a:latin typeface="DM Serif Display"/>
                <a:ea typeface="DM Serif Display"/>
                <a:cs typeface="DM Serif Display"/>
                <a:sym typeface="DM Serif Display"/>
              </a:rPr>
              <a:t>Spring semester </a:t>
            </a:r>
            <a:endParaRPr sz="700"/>
          </a:p>
          <a:p>
            <a:pPr indent="0" lvl="0" marL="0" marR="0" rtl="0" algn="ctr">
              <a:lnSpc>
                <a:spcPct val="120000"/>
              </a:lnSpc>
              <a:spcBef>
                <a:spcPts val="0"/>
              </a:spcBef>
              <a:spcAft>
                <a:spcPts val="0"/>
              </a:spcAft>
              <a:buNone/>
            </a:pPr>
            <a:r>
              <a:t/>
            </a:r>
            <a:endParaRPr b="0" i="0" sz="1800" u="none" cap="none" strike="noStrike">
              <a:solidFill>
                <a:srgbClr val="FFFFFF"/>
              </a:solidFill>
              <a:latin typeface="DM Serif Display"/>
              <a:ea typeface="DM Serif Display"/>
              <a:cs typeface="DM Serif Display"/>
              <a:sym typeface="DM Serif Display"/>
            </a:endParaRPr>
          </a:p>
          <a:p>
            <a:pPr indent="0" lvl="0" marL="0" marR="0" rtl="0" algn="ctr">
              <a:lnSpc>
                <a:spcPct val="120000"/>
              </a:lnSpc>
              <a:spcBef>
                <a:spcPts val="0"/>
              </a:spcBef>
              <a:spcAft>
                <a:spcPts val="0"/>
              </a:spcAft>
              <a:buNone/>
            </a:pPr>
            <a:r>
              <a:rPr b="0" i="0" lang="en" sz="1800" u="none" cap="none" strike="noStrike">
                <a:solidFill>
                  <a:srgbClr val="FFFFFF"/>
                </a:solidFill>
                <a:latin typeface="DM Serif Display"/>
                <a:ea typeface="DM Serif Display"/>
                <a:cs typeface="DM Serif Display"/>
                <a:sym typeface="DM Serif Display"/>
              </a:rPr>
              <a:t> Several </a:t>
            </a:r>
            <a:r>
              <a:rPr lang="en" sz="1800">
                <a:solidFill>
                  <a:srgbClr val="FFFFFF"/>
                </a:solidFill>
                <a:latin typeface="DM Serif Display"/>
                <a:ea typeface="DM Serif Display"/>
                <a:cs typeface="DM Serif Display"/>
                <a:sym typeface="DM Serif Display"/>
              </a:rPr>
              <a:t>O</a:t>
            </a:r>
            <a:r>
              <a:rPr b="0" i="0" lang="en" sz="1800" u="none" cap="none" strike="noStrike">
                <a:solidFill>
                  <a:srgbClr val="FFFFFF"/>
                </a:solidFill>
                <a:latin typeface="DM Serif Display"/>
                <a:ea typeface="DM Serif Display"/>
                <a:cs typeface="DM Serif Display"/>
                <a:sym typeface="DM Serif Display"/>
              </a:rPr>
              <a:t>pportunities to make changes</a:t>
            </a:r>
            <a:endParaRPr sz="700"/>
          </a:p>
          <a:p>
            <a:pPr indent="0" lvl="0" marL="0" marR="0" rtl="0" algn="ctr">
              <a:lnSpc>
                <a:spcPct val="120000"/>
              </a:lnSpc>
              <a:spcBef>
                <a:spcPts val="0"/>
              </a:spcBef>
              <a:spcAft>
                <a:spcPts val="0"/>
              </a:spcAft>
              <a:buNone/>
            </a:pPr>
            <a:r>
              <a:t/>
            </a:r>
            <a:endParaRPr b="0" i="0" sz="1800" u="none" cap="none" strike="noStrike">
              <a:solidFill>
                <a:srgbClr val="FFFFFF"/>
              </a:solidFill>
              <a:latin typeface="DM Serif Display"/>
              <a:ea typeface="DM Serif Display"/>
              <a:cs typeface="DM Serif Display"/>
              <a:sym typeface="DM Serif Display"/>
            </a:endParaRPr>
          </a:p>
          <a:p>
            <a:pPr indent="0" lvl="0" marL="0" marR="0" rtl="0" algn="ctr">
              <a:lnSpc>
                <a:spcPct val="120000"/>
              </a:lnSpc>
              <a:spcBef>
                <a:spcPts val="0"/>
              </a:spcBef>
              <a:spcAft>
                <a:spcPts val="0"/>
              </a:spcAft>
              <a:buNone/>
            </a:pPr>
            <a:r>
              <a:rPr b="0" i="0" lang="en" sz="1800" u="none" cap="none" strike="noStrike">
                <a:solidFill>
                  <a:srgbClr val="FFFFFF"/>
                </a:solidFill>
                <a:latin typeface="DM Serif Display"/>
                <a:ea typeface="DM Serif Display"/>
                <a:cs typeface="DM Serif Display"/>
                <a:sym typeface="DM Serif Display"/>
              </a:rPr>
              <a:t>Deadline for changes</a:t>
            </a:r>
            <a:r>
              <a:rPr lang="en" sz="1800">
                <a:solidFill>
                  <a:srgbClr val="FFFFFF"/>
                </a:solidFill>
                <a:latin typeface="DM Serif Display"/>
                <a:ea typeface="DM Serif Display"/>
                <a:cs typeface="DM Serif Display"/>
                <a:sym typeface="DM Serif Display"/>
              </a:rPr>
              <a:t> Ma</a:t>
            </a:r>
            <a:r>
              <a:rPr b="0" i="0" lang="en" sz="1800" u="none" cap="none" strike="noStrike">
                <a:solidFill>
                  <a:srgbClr val="FFFFFF"/>
                </a:solidFill>
                <a:latin typeface="DM Serif Display"/>
                <a:ea typeface="DM Serif Display"/>
                <a:cs typeface="DM Serif Display"/>
                <a:sym typeface="DM Serif Display"/>
              </a:rPr>
              <a:t>y 29th</a:t>
            </a:r>
            <a:r>
              <a:rPr lang="en" sz="1800">
                <a:solidFill>
                  <a:srgbClr val="FFFFFF"/>
                </a:solidFill>
                <a:latin typeface="DM Serif Display"/>
                <a:ea typeface="DM Serif Display"/>
                <a:cs typeface="DM Serif Display"/>
                <a:sym typeface="DM Serif Display"/>
              </a:rPr>
              <a:t> </a:t>
            </a:r>
            <a:endParaRPr sz="700"/>
          </a:p>
          <a:p>
            <a:pPr indent="0" lvl="0" marL="0" marR="0" rtl="0" algn="ctr">
              <a:lnSpc>
                <a:spcPct val="120000"/>
              </a:lnSpc>
              <a:spcBef>
                <a:spcPts val="0"/>
              </a:spcBef>
              <a:spcAft>
                <a:spcPts val="0"/>
              </a:spcAft>
              <a:buNone/>
            </a:pPr>
            <a:r>
              <a:t/>
            </a:r>
            <a:endParaRPr b="0" i="0" sz="1800" u="none" cap="none" strike="noStrike">
              <a:solidFill>
                <a:srgbClr val="FFFFFF"/>
              </a:solidFill>
              <a:latin typeface="DM Serif Display"/>
              <a:ea typeface="DM Serif Display"/>
              <a:cs typeface="DM Serif Display"/>
              <a:sym typeface="DM Serif Display"/>
            </a:endParaRPr>
          </a:p>
          <a:p>
            <a:pPr indent="0" lvl="0" marL="0" marR="0" rtl="0" algn="ctr">
              <a:lnSpc>
                <a:spcPct val="120000"/>
              </a:lnSpc>
              <a:spcBef>
                <a:spcPts val="0"/>
              </a:spcBef>
              <a:spcAft>
                <a:spcPts val="0"/>
              </a:spcAft>
              <a:buNone/>
            </a:pPr>
            <a:r>
              <a:t/>
            </a:r>
            <a:endParaRPr b="0" i="0" sz="1800" u="none" cap="none" strike="noStrike">
              <a:solidFill>
                <a:srgbClr val="FFFFFF"/>
              </a:solidFill>
              <a:latin typeface="DM Serif Display"/>
              <a:ea typeface="DM Serif Display"/>
              <a:cs typeface="DM Serif Display"/>
              <a:sym typeface="DM Serif Displa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22E"/>
        </a:solidFill>
      </p:bgPr>
    </p:bg>
    <p:spTree>
      <p:nvGrpSpPr>
        <p:cNvPr id="439" name="Shape 439"/>
        <p:cNvGrpSpPr/>
        <p:nvPr/>
      </p:nvGrpSpPr>
      <p:grpSpPr>
        <a:xfrm>
          <a:off x="0" y="0"/>
          <a:ext cx="0" cy="0"/>
          <a:chOff x="0" y="0"/>
          <a:chExt cx="0" cy="0"/>
        </a:xfrm>
      </p:grpSpPr>
      <p:sp>
        <p:nvSpPr>
          <p:cNvPr id="440" name="Google Shape;440;p56"/>
          <p:cNvSpPr txBox="1"/>
          <p:nvPr/>
        </p:nvSpPr>
        <p:spPr>
          <a:xfrm>
            <a:off x="1431227" y="361988"/>
            <a:ext cx="6376500" cy="6312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lang="en" sz="4100">
                <a:solidFill>
                  <a:srgbClr val="FFFFFF"/>
                </a:solidFill>
              </a:rPr>
              <a:t>Advanced Options</a:t>
            </a:r>
            <a:endParaRPr sz="100"/>
          </a:p>
        </p:txBody>
      </p:sp>
      <p:sp>
        <p:nvSpPr>
          <p:cNvPr id="441" name="Google Shape;441;p56"/>
          <p:cNvSpPr/>
          <p:nvPr/>
        </p:nvSpPr>
        <p:spPr>
          <a:xfrm flipH="1" rot="10800000">
            <a:off x="6874235" y="710318"/>
            <a:ext cx="1331071" cy="485573"/>
          </a:xfrm>
          <a:custGeom>
            <a:rect b="b" l="l" r="r" t="t"/>
            <a:pathLst>
              <a:path extrusionOk="0" h="971146" w="2662143">
                <a:moveTo>
                  <a:pt x="0" y="971146"/>
                </a:moveTo>
                <a:lnTo>
                  <a:pt x="2662143" y="971146"/>
                </a:lnTo>
                <a:lnTo>
                  <a:pt x="2662143" y="0"/>
                </a:lnTo>
                <a:lnTo>
                  <a:pt x="0" y="0"/>
                </a:lnTo>
                <a:lnTo>
                  <a:pt x="0" y="971146"/>
                </a:lnTo>
                <a:close/>
              </a:path>
            </a:pathLst>
          </a:custGeom>
          <a:blipFill rotWithShape="1">
            <a:blip r:embed="rId3">
              <a:alphaModFix/>
            </a:blip>
            <a:stretch>
              <a:fillRect b="0" l="-9561" r="-9561" t="0"/>
            </a:stretch>
          </a:blipFill>
          <a:ln>
            <a:noFill/>
          </a:ln>
        </p:spPr>
      </p:sp>
      <p:sp>
        <p:nvSpPr>
          <p:cNvPr id="442" name="Google Shape;442;p56"/>
          <p:cNvSpPr/>
          <p:nvPr/>
        </p:nvSpPr>
        <p:spPr>
          <a:xfrm flipH="1">
            <a:off x="1102026" y="710318"/>
            <a:ext cx="1331072" cy="407641"/>
          </a:xfrm>
          <a:custGeom>
            <a:rect b="b" l="l" r="r" t="t"/>
            <a:pathLst>
              <a:path extrusionOk="0" h="815281" w="2662143">
                <a:moveTo>
                  <a:pt x="0" y="815282"/>
                </a:moveTo>
                <a:lnTo>
                  <a:pt x="2662143" y="815282"/>
                </a:lnTo>
                <a:lnTo>
                  <a:pt x="2662143" y="0"/>
                </a:lnTo>
                <a:lnTo>
                  <a:pt x="0" y="0"/>
                </a:lnTo>
                <a:lnTo>
                  <a:pt x="0" y="815282"/>
                </a:lnTo>
                <a:close/>
              </a:path>
            </a:pathLst>
          </a:custGeom>
          <a:blipFill rotWithShape="1">
            <a:blip r:embed="rId3">
              <a:alphaModFix/>
            </a:blip>
            <a:stretch>
              <a:fillRect b="0" l="0" r="0" t="0"/>
            </a:stretch>
          </a:blipFill>
          <a:ln>
            <a:noFill/>
          </a:ln>
        </p:spPr>
      </p:sp>
      <p:sp>
        <p:nvSpPr>
          <p:cNvPr id="443" name="Google Shape;443;p56"/>
          <p:cNvSpPr txBox="1"/>
          <p:nvPr/>
        </p:nvSpPr>
        <p:spPr>
          <a:xfrm>
            <a:off x="998813" y="1313400"/>
            <a:ext cx="7290600" cy="34170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2400">
                <a:solidFill>
                  <a:srgbClr val="00422E"/>
                </a:solidFill>
                <a:highlight>
                  <a:srgbClr val="FFF2CC"/>
                </a:highlight>
                <a:latin typeface="Calibri"/>
                <a:ea typeface="Calibri"/>
                <a:cs typeface="Calibri"/>
                <a:sym typeface="Calibri"/>
              </a:rPr>
              <a:t>Advanced Academic Course (AAC)- </a:t>
            </a:r>
            <a:r>
              <a:rPr lang="en" sz="2400">
                <a:solidFill>
                  <a:schemeClr val="lt1"/>
                </a:solidFill>
                <a:latin typeface="Calibri"/>
                <a:ea typeface="Calibri"/>
                <a:cs typeface="Calibri"/>
                <a:sym typeface="Calibri"/>
              </a:rPr>
              <a:t>HS Credit only</a:t>
            </a:r>
            <a:endParaRPr sz="2400">
              <a:solidFill>
                <a:srgbClr val="00422E"/>
              </a:solidFill>
              <a:highlight>
                <a:srgbClr val="FFF2CC"/>
              </a:highlight>
              <a:latin typeface="Calibri"/>
              <a:ea typeface="Calibri"/>
              <a:cs typeface="Calibri"/>
              <a:sym typeface="Calibri"/>
            </a:endParaRPr>
          </a:p>
          <a:p>
            <a:pPr indent="0" lvl="0" marL="0" rtl="0" algn="l">
              <a:spcBef>
                <a:spcPts val="0"/>
              </a:spcBef>
              <a:spcAft>
                <a:spcPts val="0"/>
              </a:spcAft>
              <a:buNone/>
            </a:pPr>
            <a:r>
              <a:t/>
            </a:r>
            <a:endParaRPr sz="2400">
              <a:solidFill>
                <a:srgbClr val="00422E"/>
              </a:solidFill>
              <a:highlight>
                <a:srgbClr val="FFF2CC"/>
              </a:highlight>
              <a:latin typeface="Calibri"/>
              <a:ea typeface="Calibri"/>
              <a:cs typeface="Calibri"/>
              <a:sym typeface="Calibri"/>
            </a:endParaRPr>
          </a:p>
          <a:p>
            <a:pPr indent="0" lvl="0" marL="0" rtl="0" algn="l">
              <a:spcBef>
                <a:spcPts val="0"/>
              </a:spcBef>
              <a:spcAft>
                <a:spcPts val="0"/>
              </a:spcAft>
              <a:buNone/>
            </a:pPr>
            <a:r>
              <a:rPr lang="en" sz="2400">
                <a:solidFill>
                  <a:srgbClr val="00422E"/>
                </a:solidFill>
                <a:highlight>
                  <a:srgbClr val="FFF2CC"/>
                </a:highlight>
                <a:latin typeface="Calibri"/>
                <a:ea typeface="Calibri"/>
                <a:cs typeface="Calibri"/>
                <a:sym typeface="Calibri"/>
              </a:rPr>
              <a:t>Dual Credit (DC)-</a:t>
            </a:r>
            <a:r>
              <a:rPr lang="en" sz="2400">
                <a:solidFill>
                  <a:schemeClr val="lt1"/>
                </a:solidFill>
                <a:latin typeface="Calibri"/>
                <a:ea typeface="Calibri"/>
                <a:cs typeface="Calibri"/>
                <a:sym typeface="Calibri"/>
              </a:rPr>
              <a:t> HS &amp; College Credit through HCC</a:t>
            </a:r>
            <a:endParaRPr sz="2400">
              <a:solidFill>
                <a:schemeClr val="lt1"/>
              </a:solidFill>
              <a:latin typeface="Calibri"/>
              <a:ea typeface="Calibri"/>
              <a:cs typeface="Calibri"/>
              <a:sym typeface="Calibri"/>
            </a:endParaRPr>
          </a:p>
          <a:p>
            <a:pPr indent="0" lvl="0" marL="0" rtl="0" algn="l">
              <a:spcBef>
                <a:spcPts val="0"/>
              </a:spcBef>
              <a:spcAft>
                <a:spcPts val="0"/>
              </a:spcAft>
              <a:buNone/>
            </a:pPr>
            <a:r>
              <a:t/>
            </a:r>
            <a:endParaRPr sz="2400">
              <a:solidFill>
                <a:schemeClr val="lt1"/>
              </a:solidFill>
              <a:latin typeface="Calibri"/>
              <a:ea typeface="Calibri"/>
              <a:cs typeface="Calibri"/>
              <a:sym typeface="Calibri"/>
            </a:endParaRPr>
          </a:p>
          <a:p>
            <a:pPr indent="0" lvl="0" marL="0" rtl="0" algn="l">
              <a:spcBef>
                <a:spcPts val="0"/>
              </a:spcBef>
              <a:spcAft>
                <a:spcPts val="0"/>
              </a:spcAft>
              <a:buNone/>
            </a:pPr>
            <a:r>
              <a:rPr lang="en" sz="2400">
                <a:solidFill>
                  <a:srgbClr val="00422E"/>
                </a:solidFill>
                <a:highlight>
                  <a:srgbClr val="FFF2CC"/>
                </a:highlight>
                <a:latin typeface="Calibri"/>
                <a:ea typeface="Calibri"/>
                <a:cs typeface="Calibri"/>
                <a:sym typeface="Calibri"/>
              </a:rPr>
              <a:t>Dual Enrollment (DE)-</a:t>
            </a:r>
            <a:r>
              <a:rPr lang="en" sz="2400">
                <a:solidFill>
                  <a:schemeClr val="lt1"/>
                </a:solidFill>
                <a:latin typeface="Calibri"/>
                <a:ea typeface="Calibri"/>
                <a:cs typeface="Calibri"/>
                <a:sym typeface="Calibri"/>
              </a:rPr>
              <a:t> HS &amp; Potential College Credit through University of Texas</a:t>
            </a:r>
            <a:endParaRPr sz="2400">
              <a:solidFill>
                <a:schemeClr val="lt1"/>
              </a:solidFill>
              <a:latin typeface="Calibri"/>
              <a:ea typeface="Calibri"/>
              <a:cs typeface="Calibri"/>
              <a:sym typeface="Calibri"/>
            </a:endParaRPr>
          </a:p>
          <a:p>
            <a:pPr indent="0" lvl="0" marL="0" rtl="0" algn="l">
              <a:spcBef>
                <a:spcPts val="0"/>
              </a:spcBef>
              <a:spcAft>
                <a:spcPts val="0"/>
              </a:spcAft>
              <a:buNone/>
            </a:pPr>
            <a:r>
              <a:t/>
            </a:r>
            <a:endParaRPr sz="2400">
              <a:solidFill>
                <a:schemeClr val="lt1"/>
              </a:solidFill>
              <a:latin typeface="Calibri"/>
              <a:ea typeface="Calibri"/>
              <a:cs typeface="Calibri"/>
              <a:sym typeface="Calibri"/>
            </a:endParaRPr>
          </a:p>
          <a:p>
            <a:pPr indent="0" lvl="0" marL="0" rtl="0" algn="l">
              <a:spcBef>
                <a:spcPts val="0"/>
              </a:spcBef>
              <a:spcAft>
                <a:spcPts val="0"/>
              </a:spcAft>
              <a:buNone/>
            </a:pPr>
            <a:r>
              <a:rPr lang="en" sz="2400">
                <a:solidFill>
                  <a:srgbClr val="00422E"/>
                </a:solidFill>
                <a:highlight>
                  <a:srgbClr val="FFF2CC"/>
                </a:highlight>
                <a:latin typeface="Calibri"/>
                <a:ea typeface="Calibri"/>
                <a:cs typeface="Calibri"/>
                <a:sym typeface="Calibri"/>
              </a:rPr>
              <a:t>Advanced Placement (AP)-</a:t>
            </a:r>
            <a:r>
              <a:rPr lang="en" sz="2400">
                <a:solidFill>
                  <a:schemeClr val="lt1"/>
                </a:solidFill>
                <a:latin typeface="Calibri"/>
                <a:ea typeface="Calibri"/>
                <a:cs typeface="Calibri"/>
                <a:sym typeface="Calibri"/>
              </a:rPr>
              <a:t> HS &amp; Potential College Credit based on exam results</a:t>
            </a:r>
            <a:endParaRPr sz="2400">
              <a:solidFill>
                <a:schemeClr val="lt1"/>
              </a:solidFill>
              <a:latin typeface="Calibri"/>
              <a:ea typeface="Calibri"/>
              <a:cs typeface="Calibri"/>
              <a:sym typeface="Calibri"/>
            </a:endParaRPr>
          </a:p>
        </p:txBody>
      </p:sp>
      <p:sp>
        <p:nvSpPr>
          <p:cNvPr id="444" name="Google Shape;444;p56"/>
          <p:cNvSpPr/>
          <p:nvPr/>
        </p:nvSpPr>
        <p:spPr>
          <a:xfrm>
            <a:off x="448291" y="1357585"/>
            <a:ext cx="516291" cy="409996"/>
          </a:xfrm>
          <a:custGeom>
            <a:rect b="b" l="l" r="r" t="t"/>
            <a:pathLst>
              <a:path extrusionOk="0" h="3644410" w="6074017">
                <a:moveTo>
                  <a:pt x="0" y="0"/>
                </a:moveTo>
                <a:lnTo>
                  <a:pt x="6074017" y="0"/>
                </a:lnTo>
                <a:lnTo>
                  <a:pt x="6074017" y="3644410"/>
                </a:lnTo>
                <a:lnTo>
                  <a:pt x="0" y="3644410"/>
                </a:lnTo>
                <a:lnTo>
                  <a:pt x="0" y="0"/>
                </a:lnTo>
                <a:close/>
              </a:path>
            </a:pathLst>
          </a:custGeom>
          <a:blipFill rotWithShape="1">
            <a:blip r:embed="rId4">
              <a:alphaModFix/>
            </a:blip>
            <a:stretch>
              <a:fillRect b="0" l="0" r="0" t="0"/>
            </a:stretch>
          </a:blipFill>
          <a:ln>
            <a:noFill/>
          </a:ln>
        </p:spPr>
      </p:sp>
      <p:sp>
        <p:nvSpPr>
          <p:cNvPr id="445" name="Google Shape;445;p56"/>
          <p:cNvSpPr/>
          <p:nvPr/>
        </p:nvSpPr>
        <p:spPr>
          <a:xfrm>
            <a:off x="490116" y="2047235"/>
            <a:ext cx="516291" cy="409996"/>
          </a:xfrm>
          <a:custGeom>
            <a:rect b="b" l="l" r="r" t="t"/>
            <a:pathLst>
              <a:path extrusionOk="0" h="3644410" w="6074017">
                <a:moveTo>
                  <a:pt x="0" y="0"/>
                </a:moveTo>
                <a:lnTo>
                  <a:pt x="6074017" y="0"/>
                </a:lnTo>
                <a:lnTo>
                  <a:pt x="6074017" y="3644410"/>
                </a:lnTo>
                <a:lnTo>
                  <a:pt x="0" y="3644410"/>
                </a:lnTo>
                <a:lnTo>
                  <a:pt x="0" y="0"/>
                </a:lnTo>
                <a:close/>
              </a:path>
            </a:pathLst>
          </a:custGeom>
          <a:blipFill rotWithShape="1">
            <a:blip r:embed="rId4">
              <a:alphaModFix/>
            </a:blip>
            <a:stretch>
              <a:fillRect b="0" l="0" r="0" t="0"/>
            </a:stretch>
          </a:blipFill>
          <a:ln>
            <a:noFill/>
          </a:ln>
        </p:spPr>
      </p:sp>
      <p:sp>
        <p:nvSpPr>
          <p:cNvPr id="446" name="Google Shape;446;p56"/>
          <p:cNvSpPr/>
          <p:nvPr/>
        </p:nvSpPr>
        <p:spPr>
          <a:xfrm>
            <a:off x="490116" y="2784603"/>
            <a:ext cx="516291" cy="409996"/>
          </a:xfrm>
          <a:custGeom>
            <a:rect b="b" l="l" r="r" t="t"/>
            <a:pathLst>
              <a:path extrusionOk="0" h="3644410" w="6074017">
                <a:moveTo>
                  <a:pt x="0" y="0"/>
                </a:moveTo>
                <a:lnTo>
                  <a:pt x="6074017" y="0"/>
                </a:lnTo>
                <a:lnTo>
                  <a:pt x="6074017" y="3644410"/>
                </a:lnTo>
                <a:lnTo>
                  <a:pt x="0" y="3644410"/>
                </a:lnTo>
                <a:lnTo>
                  <a:pt x="0" y="0"/>
                </a:lnTo>
                <a:close/>
              </a:path>
            </a:pathLst>
          </a:custGeom>
          <a:blipFill rotWithShape="1">
            <a:blip r:embed="rId4">
              <a:alphaModFix/>
            </a:blip>
            <a:stretch>
              <a:fillRect b="0" l="0" r="0" t="0"/>
            </a:stretch>
          </a:blipFill>
          <a:ln>
            <a:noFill/>
          </a:ln>
        </p:spPr>
      </p:sp>
      <p:sp>
        <p:nvSpPr>
          <p:cNvPr id="447" name="Google Shape;447;p56"/>
          <p:cNvSpPr txBox="1"/>
          <p:nvPr/>
        </p:nvSpPr>
        <p:spPr>
          <a:xfrm>
            <a:off x="3075088" y="4781725"/>
            <a:ext cx="4530000" cy="3387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b="1" lang="en" sz="1600">
                <a:solidFill>
                  <a:schemeClr val="lt1"/>
                </a:solidFill>
                <a:latin typeface="Calibri"/>
                <a:ea typeface="Calibri"/>
                <a:cs typeface="Calibri"/>
                <a:sym typeface="Calibri"/>
              </a:rPr>
              <a:t>All apply to the GPA Boost! </a:t>
            </a:r>
            <a:endParaRPr b="1" sz="1600">
              <a:solidFill>
                <a:schemeClr val="lt1"/>
              </a:solidFill>
              <a:latin typeface="Calibri"/>
              <a:ea typeface="Calibri"/>
              <a:cs typeface="Calibri"/>
              <a:sym typeface="Calibri"/>
            </a:endParaRPr>
          </a:p>
        </p:txBody>
      </p:sp>
      <p:sp>
        <p:nvSpPr>
          <p:cNvPr id="448" name="Google Shape;448;p56"/>
          <p:cNvSpPr/>
          <p:nvPr/>
        </p:nvSpPr>
        <p:spPr>
          <a:xfrm>
            <a:off x="490116" y="3804553"/>
            <a:ext cx="516291" cy="409996"/>
          </a:xfrm>
          <a:custGeom>
            <a:rect b="b" l="l" r="r" t="t"/>
            <a:pathLst>
              <a:path extrusionOk="0" h="3644410" w="6074017">
                <a:moveTo>
                  <a:pt x="0" y="0"/>
                </a:moveTo>
                <a:lnTo>
                  <a:pt x="6074017" y="0"/>
                </a:lnTo>
                <a:lnTo>
                  <a:pt x="6074017" y="3644410"/>
                </a:lnTo>
                <a:lnTo>
                  <a:pt x="0" y="364441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5C40"/>
        </a:solidFill>
      </p:bgPr>
    </p:bg>
    <p:spTree>
      <p:nvGrpSpPr>
        <p:cNvPr id="148" name="Shape 148"/>
        <p:cNvGrpSpPr/>
        <p:nvPr/>
      </p:nvGrpSpPr>
      <p:grpSpPr>
        <a:xfrm>
          <a:off x="0" y="0"/>
          <a:ext cx="0" cy="0"/>
          <a:chOff x="0" y="0"/>
          <a:chExt cx="0" cy="0"/>
        </a:xfrm>
      </p:grpSpPr>
      <p:sp>
        <p:nvSpPr>
          <p:cNvPr id="149" name="Google Shape;149;p28"/>
          <p:cNvSpPr/>
          <p:nvPr/>
        </p:nvSpPr>
        <p:spPr>
          <a:xfrm>
            <a:off x="3034290" y="1067394"/>
            <a:ext cx="3075400" cy="3976274"/>
          </a:xfrm>
          <a:custGeom>
            <a:rect b="b" l="l" r="r" t="t"/>
            <a:pathLst>
              <a:path extrusionOk="0" h="7952548" w="6150799">
                <a:moveTo>
                  <a:pt x="0" y="0"/>
                </a:moveTo>
                <a:lnTo>
                  <a:pt x="6150799" y="0"/>
                </a:lnTo>
                <a:lnTo>
                  <a:pt x="6150799" y="7952548"/>
                </a:lnTo>
                <a:lnTo>
                  <a:pt x="0" y="7952548"/>
                </a:lnTo>
                <a:lnTo>
                  <a:pt x="0" y="0"/>
                </a:lnTo>
                <a:close/>
              </a:path>
            </a:pathLst>
          </a:custGeom>
          <a:blipFill rotWithShape="1">
            <a:blip r:embed="rId3">
              <a:alphaModFix/>
            </a:blip>
            <a:stretch>
              <a:fillRect b="0" l="0" r="0" t="0"/>
            </a:stretch>
          </a:blipFill>
          <a:ln>
            <a:noFill/>
          </a:ln>
        </p:spPr>
      </p:sp>
      <p:sp>
        <p:nvSpPr>
          <p:cNvPr id="150" name="Google Shape;150;p28"/>
          <p:cNvSpPr txBox="1"/>
          <p:nvPr/>
        </p:nvSpPr>
        <p:spPr>
          <a:xfrm>
            <a:off x="2369567" y="145098"/>
            <a:ext cx="4404866" cy="369253"/>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i="0" lang="en" sz="2100" u="none" cap="none" strike="noStrike">
                <a:solidFill>
                  <a:srgbClr val="FFDE59"/>
                </a:solidFill>
                <a:latin typeface="Cardo"/>
                <a:ea typeface="Cardo"/>
                <a:cs typeface="Cardo"/>
                <a:sym typeface="Cardo"/>
              </a:rPr>
              <a:t>CLASS OF 2028 SOCIAL UPDATE</a:t>
            </a:r>
            <a:endParaRPr sz="700"/>
          </a:p>
        </p:txBody>
      </p:sp>
      <p:sp>
        <p:nvSpPr>
          <p:cNvPr id="151" name="Google Shape;151;p28"/>
          <p:cNvSpPr txBox="1"/>
          <p:nvPr/>
        </p:nvSpPr>
        <p:spPr>
          <a:xfrm>
            <a:off x="339675" y="462000"/>
            <a:ext cx="8302500" cy="605400"/>
          </a:xfrm>
          <a:prstGeom prst="rect">
            <a:avLst/>
          </a:prstGeom>
          <a:noFill/>
          <a:ln>
            <a:noFill/>
          </a:ln>
        </p:spPr>
        <p:txBody>
          <a:bodyPr anchorCtr="0" anchor="t" bIns="0" lIns="0" spcFirstLastPara="1" rIns="0" wrap="square" tIns="0">
            <a:spAutoFit/>
          </a:bodyPr>
          <a:lstStyle/>
          <a:p>
            <a:pPr indent="-196850" lvl="1" marL="406400" marR="0" rtl="0" algn="l">
              <a:lnSpc>
                <a:spcPct val="107000"/>
              </a:lnSpc>
              <a:spcBef>
                <a:spcPts val="0"/>
              </a:spcBef>
              <a:spcAft>
                <a:spcPts val="0"/>
              </a:spcAft>
              <a:buClr>
                <a:srgbClr val="FFFFFF"/>
              </a:buClr>
              <a:buSzPts val="1900"/>
              <a:buFont typeface="Arial"/>
              <a:buChar char="•"/>
            </a:pPr>
            <a:r>
              <a:rPr b="1" i="0" lang="en" sz="1900" u="none" cap="none" strike="noStrike">
                <a:solidFill>
                  <a:srgbClr val="FFFFFF"/>
                </a:solidFill>
                <a:latin typeface="Cardo"/>
                <a:ea typeface="Cardo"/>
                <a:cs typeface="Cardo"/>
                <a:sym typeface="Cardo"/>
              </a:rPr>
              <a:t>Mahjong event in January was well attended and fun </a:t>
            </a:r>
            <a:endParaRPr sz="700"/>
          </a:p>
          <a:p>
            <a:pPr indent="-196850" lvl="1" marL="406400" marR="0" rtl="0" algn="l">
              <a:lnSpc>
                <a:spcPct val="107000"/>
              </a:lnSpc>
              <a:spcBef>
                <a:spcPts val="0"/>
              </a:spcBef>
              <a:spcAft>
                <a:spcPts val="0"/>
              </a:spcAft>
              <a:buClr>
                <a:srgbClr val="FFFFFF"/>
              </a:buClr>
              <a:buSzPts val="1900"/>
              <a:buFont typeface="Arial"/>
              <a:buChar char="•"/>
            </a:pPr>
            <a:r>
              <a:rPr b="1" i="0" lang="en" sz="1900" u="none" cap="none" strike="noStrike">
                <a:solidFill>
                  <a:srgbClr val="FFFFFF"/>
                </a:solidFill>
                <a:latin typeface="Cardo"/>
                <a:ea typeface="Cardo"/>
                <a:cs typeface="Cardo"/>
                <a:sym typeface="Cardo"/>
              </a:rPr>
              <a:t>Our 50/50 Raffle is up to over $4000 - purchase raffle</a:t>
            </a:r>
            <a:r>
              <a:rPr b="1" lang="en" sz="1900">
                <a:solidFill>
                  <a:srgbClr val="FFFFFF"/>
                </a:solidFill>
                <a:latin typeface="Cardo"/>
                <a:ea typeface="Cardo"/>
                <a:cs typeface="Cardo"/>
                <a:sym typeface="Cardo"/>
              </a:rPr>
              <a:t> tickets</a:t>
            </a:r>
            <a:r>
              <a:rPr b="1" i="0" lang="en" sz="1900" u="none" cap="none" strike="noStrike">
                <a:solidFill>
                  <a:srgbClr val="FFFFFF"/>
                </a:solidFill>
                <a:latin typeface="Cardo"/>
                <a:ea typeface="Cardo"/>
                <a:cs typeface="Cardo"/>
                <a:sym typeface="Cardo"/>
              </a:rPr>
              <a:t> thru 2/28!</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5C40"/>
        </a:solidFill>
      </p:bgPr>
    </p:bg>
    <p:spTree>
      <p:nvGrpSpPr>
        <p:cNvPr id="155" name="Shape 155"/>
        <p:cNvGrpSpPr/>
        <p:nvPr/>
      </p:nvGrpSpPr>
      <p:grpSpPr>
        <a:xfrm>
          <a:off x="0" y="0"/>
          <a:ext cx="0" cy="0"/>
          <a:chOff x="0" y="0"/>
          <a:chExt cx="0" cy="0"/>
        </a:xfrm>
      </p:grpSpPr>
      <p:sp>
        <p:nvSpPr>
          <p:cNvPr id="156" name="Google Shape;156;p29"/>
          <p:cNvSpPr/>
          <p:nvPr/>
        </p:nvSpPr>
        <p:spPr>
          <a:xfrm>
            <a:off x="1970946" y="1587304"/>
            <a:ext cx="2563413" cy="3314312"/>
          </a:xfrm>
          <a:custGeom>
            <a:rect b="b" l="l" r="r" t="t"/>
            <a:pathLst>
              <a:path extrusionOk="0" h="6628624" w="5126826">
                <a:moveTo>
                  <a:pt x="0" y="0"/>
                </a:moveTo>
                <a:lnTo>
                  <a:pt x="5126827" y="0"/>
                </a:lnTo>
                <a:lnTo>
                  <a:pt x="5126827" y="6628624"/>
                </a:lnTo>
                <a:lnTo>
                  <a:pt x="0" y="6628624"/>
                </a:lnTo>
                <a:lnTo>
                  <a:pt x="0" y="0"/>
                </a:lnTo>
                <a:close/>
              </a:path>
            </a:pathLst>
          </a:custGeom>
          <a:blipFill rotWithShape="1">
            <a:blip r:embed="rId3">
              <a:alphaModFix/>
            </a:blip>
            <a:stretch>
              <a:fillRect b="0" l="0" r="0" t="0"/>
            </a:stretch>
          </a:blipFill>
          <a:ln>
            <a:noFill/>
          </a:ln>
        </p:spPr>
      </p:sp>
      <p:sp>
        <p:nvSpPr>
          <p:cNvPr id="157" name="Google Shape;157;p29"/>
          <p:cNvSpPr/>
          <p:nvPr/>
        </p:nvSpPr>
        <p:spPr>
          <a:xfrm>
            <a:off x="6933285" y="459151"/>
            <a:ext cx="2130937" cy="1615012"/>
          </a:xfrm>
          <a:custGeom>
            <a:rect b="b" l="l" r="r" t="t"/>
            <a:pathLst>
              <a:path extrusionOk="0" h="3230024" w="4261874">
                <a:moveTo>
                  <a:pt x="0" y="0"/>
                </a:moveTo>
                <a:lnTo>
                  <a:pt x="4261874" y="0"/>
                </a:lnTo>
                <a:lnTo>
                  <a:pt x="4261874" y="3230024"/>
                </a:lnTo>
                <a:lnTo>
                  <a:pt x="0" y="3230024"/>
                </a:lnTo>
                <a:lnTo>
                  <a:pt x="0" y="0"/>
                </a:lnTo>
                <a:close/>
              </a:path>
            </a:pathLst>
          </a:custGeom>
          <a:blipFill rotWithShape="1">
            <a:blip r:embed="rId4">
              <a:alphaModFix/>
            </a:blip>
            <a:stretch>
              <a:fillRect b="-14606" l="-380" r="0" t="-61988"/>
            </a:stretch>
          </a:blipFill>
          <a:ln>
            <a:noFill/>
          </a:ln>
        </p:spPr>
      </p:sp>
      <p:sp>
        <p:nvSpPr>
          <p:cNvPr id="158" name="Google Shape;158;p29"/>
          <p:cNvSpPr/>
          <p:nvPr/>
        </p:nvSpPr>
        <p:spPr>
          <a:xfrm>
            <a:off x="4639135" y="1587304"/>
            <a:ext cx="2563413" cy="3314312"/>
          </a:xfrm>
          <a:custGeom>
            <a:rect b="b" l="l" r="r" t="t"/>
            <a:pathLst>
              <a:path extrusionOk="0" h="6628624" w="5126826">
                <a:moveTo>
                  <a:pt x="0" y="0"/>
                </a:moveTo>
                <a:lnTo>
                  <a:pt x="5126826" y="0"/>
                </a:lnTo>
                <a:lnTo>
                  <a:pt x="5126826" y="6628624"/>
                </a:lnTo>
                <a:lnTo>
                  <a:pt x="0" y="6628624"/>
                </a:lnTo>
                <a:lnTo>
                  <a:pt x="0" y="0"/>
                </a:lnTo>
                <a:close/>
              </a:path>
            </a:pathLst>
          </a:custGeom>
          <a:blipFill rotWithShape="1">
            <a:blip r:embed="rId5">
              <a:alphaModFix/>
            </a:blip>
            <a:stretch>
              <a:fillRect b="0" l="0" r="0" t="0"/>
            </a:stretch>
          </a:blipFill>
          <a:ln>
            <a:noFill/>
          </a:ln>
        </p:spPr>
      </p:sp>
      <p:sp>
        <p:nvSpPr>
          <p:cNvPr id="159" name="Google Shape;159;p29"/>
          <p:cNvSpPr/>
          <p:nvPr/>
        </p:nvSpPr>
        <p:spPr>
          <a:xfrm>
            <a:off x="137488" y="459150"/>
            <a:ext cx="1726931" cy="2243534"/>
          </a:xfrm>
          <a:custGeom>
            <a:rect b="b" l="l" r="r" t="t"/>
            <a:pathLst>
              <a:path extrusionOk="0" h="4487068" w="3453862">
                <a:moveTo>
                  <a:pt x="0" y="0"/>
                </a:moveTo>
                <a:lnTo>
                  <a:pt x="3453862" y="0"/>
                </a:lnTo>
                <a:lnTo>
                  <a:pt x="3453862" y="4487068"/>
                </a:lnTo>
                <a:lnTo>
                  <a:pt x="0" y="4487068"/>
                </a:lnTo>
                <a:lnTo>
                  <a:pt x="0" y="0"/>
                </a:lnTo>
                <a:close/>
              </a:path>
            </a:pathLst>
          </a:custGeom>
          <a:blipFill rotWithShape="1">
            <a:blip r:embed="rId6">
              <a:alphaModFix/>
            </a:blip>
            <a:stretch>
              <a:fillRect b="0" l="0" r="0" t="0"/>
            </a:stretch>
          </a:blipFill>
          <a:ln>
            <a:noFill/>
          </a:ln>
        </p:spPr>
      </p:sp>
      <p:sp>
        <p:nvSpPr>
          <p:cNvPr id="160" name="Google Shape;160;p29"/>
          <p:cNvSpPr/>
          <p:nvPr/>
        </p:nvSpPr>
        <p:spPr>
          <a:xfrm>
            <a:off x="137488" y="2772617"/>
            <a:ext cx="1726931" cy="2237320"/>
          </a:xfrm>
          <a:custGeom>
            <a:rect b="b" l="l" r="r" t="t"/>
            <a:pathLst>
              <a:path extrusionOk="0" h="4474639" w="3453862">
                <a:moveTo>
                  <a:pt x="0" y="0"/>
                </a:moveTo>
                <a:lnTo>
                  <a:pt x="3453862" y="0"/>
                </a:lnTo>
                <a:lnTo>
                  <a:pt x="3453862" y="4474638"/>
                </a:lnTo>
                <a:lnTo>
                  <a:pt x="0" y="4474638"/>
                </a:lnTo>
                <a:lnTo>
                  <a:pt x="0" y="0"/>
                </a:lnTo>
                <a:close/>
              </a:path>
            </a:pathLst>
          </a:custGeom>
          <a:blipFill rotWithShape="1">
            <a:blip r:embed="rId7">
              <a:alphaModFix/>
            </a:blip>
            <a:stretch>
              <a:fillRect b="0" l="0" r="0" t="0"/>
            </a:stretch>
          </a:blipFill>
          <a:ln>
            <a:noFill/>
          </a:ln>
        </p:spPr>
      </p:sp>
      <p:sp>
        <p:nvSpPr>
          <p:cNvPr id="161" name="Google Shape;161;p29"/>
          <p:cNvSpPr txBox="1"/>
          <p:nvPr/>
        </p:nvSpPr>
        <p:spPr>
          <a:xfrm>
            <a:off x="1814773" y="89898"/>
            <a:ext cx="5514454" cy="369253"/>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i="0" lang="en" sz="2100" u="none" cap="none" strike="noStrike">
                <a:solidFill>
                  <a:srgbClr val="FFDE59"/>
                </a:solidFill>
                <a:latin typeface="Cardo"/>
                <a:ea typeface="Cardo"/>
                <a:cs typeface="Cardo"/>
                <a:sym typeface="Cardo"/>
              </a:rPr>
              <a:t>CLASS OF 2028 MERCHANDISE UPDATE</a:t>
            </a:r>
            <a:endParaRPr sz="700"/>
          </a:p>
        </p:txBody>
      </p:sp>
      <p:sp>
        <p:nvSpPr>
          <p:cNvPr id="162" name="Google Shape;162;p29"/>
          <p:cNvSpPr txBox="1"/>
          <p:nvPr/>
        </p:nvSpPr>
        <p:spPr>
          <a:xfrm>
            <a:off x="1861950" y="459150"/>
            <a:ext cx="5420100" cy="1027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500" u="none" cap="none" strike="noStrike">
                <a:solidFill>
                  <a:srgbClr val="FFFFFF"/>
                </a:solidFill>
                <a:latin typeface="Cardo"/>
                <a:ea typeface="Cardo"/>
                <a:cs typeface="Cardo"/>
                <a:sym typeface="Cardo"/>
              </a:rPr>
              <a:t>Dog T-Shirts, Dri-fit Hooded T-Shirts, </a:t>
            </a:r>
            <a:endParaRPr sz="700"/>
          </a:p>
          <a:p>
            <a:pPr indent="0" lvl="0" marL="0" marR="0" rtl="0" algn="ctr">
              <a:lnSpc>
                <a:spcPct val="115000"/>
              </a:lnSpc>
              <a:spcBef>
                <a:spcPts val="0"/>
              </a:spcBef>
              <a:spcAft>
                <a:spcPts val="0"/>
              </a:spcAft>
              <a:buNone/>
            </a:pPr>
            <a:r>
              <a:rPr b="1" i="0" lang="en" sz="1500" u="none" cap="none" strike="noStrike">
                <a:solidFill>
                  <a:srgbClr val="FFFFFF"/>
                </a:solidFill>
                <a:latin typeface="Cardo"/>
                <a:ea typeface="Cardo"/>
                <a:cs typeface="Cardo"/>
                <a:sym typeface="Cardo"/>
              </a:rPr>
              <a:t>Sweet 16 Ribbons, Umbrellas, Block ‘S’ T-shirts, </a:t>
            </a:r>
            <a:endParaRPr sz="700"/>
          </a:p>
          <a:p>
            <a:pPr indent="0" lvl="0" marL="0" marR="0" rtl="0" algn="ctr">
              <a:lnSpc>
                <a:spcPct val="115000"/>
              </a:lnSpc>
              <a:spcBef>
                <a:spcPts val="0"/>
              </a:spcBef>
              <a:spcAft>
                <a:spcPts val="0"/>
              </a:spcAft>
              <a:buNone/>
            </a:pPr>
            <a:r>
              <a:rPr b="1" i="0" lang="en" sz="1500" u="none" cap="none" strike="noStrike">
                <a:solidFill>
                  <a:srgbClr val="FFFFFF"/>
                </a:solidFill>
                <a:latin typeface="Cardo"/>
                <a:ea typeface="Cardo"/>
                <a:cs typeface="Cardo"/>
                <a:sym typeface="Cardo"/>
              </a:rPr>
              <a:t>Car Wash Bundles and Minted Discount </a:t>
            </a:r>
            <a:endParaRPr b="1" i="0" sz="1500" u="none" cap="none" strike="noStrike">
              <a:solidFill>
                <a:srgbClr val="FFFFFF"/>
              </a:solidFill>
              <a:latin typeface="Cardo"/>
              <a:ea typeface="Cardo"/>
              <a:cs typeface="Cardo"/>
              <a:sym typeface="Cardo"/>
            </a:endParaRPr>
          </a:p>
          <a:p>
            <a:pPr indent="0" lvl="0" marL="0" marR="0" rtl="0" algn="ctr">
              <a:lnSpc>
                <a:spcPct val="115000"/>
              </a:lnSpc>
              <a:spcBef>
                <a:spcPts val="0"/>
              </a:spcBef>
              <a:spcAft>
                <a:spcPts val="0"/>
              </a:spcAft>
              <a:buNone/>
            </a:pPr>
            <a:r>
              <a:rPr b="1" i="0" lang="en" sz="1500" u="none" cap="none" strike="noStrike">
                <a:solidFill>
                  <a:srgbClr val="FFFFFF"/>
                </a:solidFill>
                <a:latin typeface="Cardo"/>
                <a:ea typeface="Cardo"/>
                <a:cs typeface="Cardo"/>
                <a:sym typeface="Cardo"/>
              </a:rPr>
              <a:t>ALL AVAILABLE!</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5C40"/>
        </a:solidFill>
      </p:bgPr>
    </p:bg>
    <p:spTree>
      <p:nvGrpSpPr>
        <p:cNvPr id="166" name="Shape 166"/>
        <p:cNvGrpSpPr/>
        <p:nvPr/>
      </p:nvGrpSpPr>
      <p:grpSpPr>
        <a:xfrm>
          <a:off x="0" y="0"/>
          <a:ext cx="0" cy="0"/>
          <a:chOff x="0" y="0"/>
          <a:chExt cx="0" cy="0"/>
        </a:xfrm>
      </p:grpSpPr>
      <p:sp>
        <p:nvSpPr>
          <p:cNvPr id="167" name="Google Shape;167;p30"/>
          <p:cNvSpPr txBox="1"/>
          <p:nvPr/>
        </p:nvSpPr>
        <p:spPr>
          <a:xfrm>
            <a:off x="1495801" y="478500"/>
            <a:ext cx="6152400" cy="3540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i="0" lang="en" sz="2300" u="none" cap="none" strike="noStrike">
                <a:solidFill>
                  <a:srgbClr val="FFDE59"/>
                </a:solidFill>
                <a:latin typeface="Cardo"/>
                <a:ea typeface="Cardo"/>
                <a:cs typeface="Cardo"/>
                <a:sym typeface="Cardo"/>
              </a:rPr>
              <a:t>CLASS OF 2028 SPIRIT NIGHT UPDATE</a:t>
            </a:r>
            <a:endParaRPr sz="900"/>
          </a:p>
        </p:txBody>
      </p:sp>
      <p:sp>
        <p:nvSpPr>
          <p:cNvPr id="168" name="Google Shape;168;p30"/>
          <p:cNvSpPr txBox="1"/>
          <p:nvPr/>
        </p:nvSpPr>
        <p:spPr>
          <a:xfrm>
            <a:off x="1543061" y="1333508"/>
            <a:ext cx="6057900" cy="2031900"/>
          </a:xfrm>
          <a:prstGeom prst="rect">
            <a:avLst/>
          </a:prstGeom>
          <a:noFill/>
          <a:ln>
            <a:noFill/>
          </a:ln>
        </p:spPr>
        <p:txBody>
          <a:bodyPr anchorCtr="0" anchor="t" bIns="0" lIns="0" spcFirstLastPara="1" rIns="0" wrap="square" tIns="0">
            <a:spAutoFit/>
          </a:bodyPr>
          <a:lstStyle/>
          <a:p>
            <a:pPr indent="-215900" lvl="1" marL="431800" marR="0" rtl="0" algn="l">
              <a:lnSpc>
                <a:spcPct val="140010"/>
              </a:lnSpc>
              <a:spcBef>
                <a:spcPts val="0"/>
              </a:spcBef>
              <a:spcAft>
                <a:spcPts val="0"/>
              </a:spcAft>
              <a:buClr>
                <a:srgbClr val="FFFFFF"/>
              </a:buClr>
              <a:buSzPts val="2000"/>
              <a:buFont typeface="Arial"/>
              <a:buChar char="•"/>
            </a:pPr>
            <a:r>
              <a:rPr b="1" i="0" lang="en" sz="2000" u="none" cap="none" strike="noStrike">
                <a:solidFill>
                  <a:srgbClr val="FFFFFF"/>
                </a:solidFill>
                <a:latin typeface="Cardo"/>
                <a:ea typeface="Cardo"/>
                <a:cs typeface="Cardo"/>
                <a:sym typeface="Cardo"/>
              </a:rPr>
              <a:t>Thanks to all who participated in Fajita Flats and Carrabba</a:t>
            </a:r>
            <a:r>
              <a:rPr b="1" lang="en" sz="2000">
                <a:solidFill>
                  <a:srgbClr val="FFFFFF"/>
                </a:solidFill>
                <a:latin typeface="Cardo"/>
                <a:ea typeface="Cardo"/>
                <a:cs typeface="Cardo"/>
                <a:sym typeface="Cardo"/>
              </a:rPr>
              <a:t>’</a:t>
            </a:r>
            <a:r>
              <a:rPr b="1" i="0" lang="en" sz="2000" u="none" cap="none" strike="noStrike">
                <a:solidFill>
                  <a:srgbClr val="FFFFFF"/>
                </a:solidFill>
                <a:latin typeface="Cardo"/>
                <a:ea typeface="Cardo"/>
                <a:cs typeface="Cardo"/>
                <a:sym typeface="Cardo"/>
              </a:rPr>
              <a:t>s Spirit Nights</a:t>
            </a:r>
            <a:endParaRPr sz="700"/>
          </a:p>
          <a:p>
            <a:pPr indent="0" lvl="0" marL="0" marR="0" rtl="0" algn="l">
              <a:lnSpc>
                <a:spcPct val="140010"/>
              </a:lnSpc>
              <a:spcBef>
                <a:spcPts val="0"/>
              </a:spcBef>
              <a:spcAft>
                <a:spcPts val="0"/>
              </a:spcAft>
              <a:buNone/>
            </a:pPr>
            <a:r>
              <a:t/>
            </a:r>
            <a:endParaRPr b="1" i="0" sz="2000" u="none" cap="none" strike="noStrike">
              <a:solidFill>
                <a:srgbClr val="FFFFFF"/>
              </a:solidFill>
              <a:latin typeface="Cardo"/>
              <a:ea typeface="Cardo"/>
              <a:cs typeface="Cardo"/>
              <a:sym typeface="Cardo"/>
            </a:endParaRPr>
          </a:p>
          <a:p>
            <a:pPr indent="-215900" lvl="1" marL="431800" marR="0" rtl="0" algn="l">
              <a:lnSpc>
                <a:spcPct val="140010"/>
              </a:lnSpc>
              <a:spcBef>
                <a:spcPts val="0"/>
              </a:spcBef>
              <a:spcAft>
                <a:spcPts val="0"/>
              </a:spcAft>
              <a:buClr>
                <a:srgbClr val="FFFFFF"/>
              </a:buClr>
              <a:buSzPts val="2000"/>
              <a:buFont typeface="Arial"/>
              <a:buChar char="•"/>
            </a:pPr>
            <a:r>
              <a:rPr b="1" i="0" lang="en" sz="2000" u="none" cap="none" strike="noStrike">
                <a:solidFill>
                  <a:srgbClr val="FFFFFF"/>
                </a:solidFill>
                <a:latin typeface="Cardo"/>
                <a:ea typeface="Cardo"/>
                <a:cs typeface="Cardo"/>
                <a:sym typeface="Cardo"/>
              </a:rPr>
              <a:t>Our next Spirit Night will be at </a:t>
            </a:r>
            <a:r>
              <a:rPr b="1" lang="en" sz="2000">
                <a:solidFill>
                  <a:srgbClr val="FFFFFF"/>
                </a:solidFill>
                <a:latin typeface="Cardo"/>
                <a:ea typeface="Cardo"/>
                <a:cs typeface="Cardo"/>
                <a:sym typeface="Cardo"/>
              </a:rPr>
              <a:t>Becks</a:t>
            </a:r>
            <a:r>
              <a:rPr b="1" i="0" lang="en" sz="2000" u="none" cap="none" strike="noStrike">
                <a:solidFill>
                  <a:srgbClr val="FFFFFF"/>
                </a:solidFill>
                <a:latin typeface="Cardo"/>
                <a:ea typeface="Cardo"/>
                <a:cs typeface="Cardo"/>
                <a:sym typeface="Cardo"/>
              </a:rPr>
              <a:t> Prime, details to be communicated soon!</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72" name="Shape 172"/>
        <p:cNvGrpSpPr/>
        <p:nvPr/>
      </p:nvGrpSpPr>
      <p:grpSpPr>
        <a:xfrm>
          <a:off x="0" y="0"/>
          <a:ext cx="0" cy="0"/>
          <a:chOff x="0" y="0"/>
          <a:chExt cx="0" cy="0"/>
        </a:xfrm>
      </p:grpSpPr>
      <p:sp>
        <p:nvSpPr>
          <p:cNvPr id="173" name="Google Shape;173;p31"/>
          <p:cNvSpPr txBox="1"/>
          <p:nvPr>
            <p:ph idx="1" type="subTitle"/>
          </p:nvPr>
        </p:nvSpPr>
        <p:spPr>
          <a:xfrm>
            <a:off x="6381551" y="918825"/>
            <a:ext cx="2456400" cy="3764400"/>
          </a:xfrm>
          <a:prstGeom prst="rect">
            <a:avLst/>
          </a:prstGeom>
          <a:solidFill>
            <a:srgbClr val="C00000"/>
          </a:solidFill>
          <a:ln>
            <a:noFill/>
          </a:ln>
        </p:spPr>
        <p:txBody>
          <a:bodyPr anchorCtr="0" anchor="t" bIns="34275" lIns="68575" spcFirstLastPara="1" rIns="68575" wrap="square" tIns="34275">
            <a:normAutofit/>
          </a:bodyPr>
          <a:lstStyle/>
          <a:p>
            <a:pPr indent="0" lvl="0" marL="0" rtl="0" algn="l">
              <a:lnSpc>
                <a:spcPct val="104000"/>
              </a:lnSpc>
              <a:spcBef>
                <a:spcPts val="0"/>
              </a:spcBef>
              <a:spcAft>
                <a:spcPts val="0"/>
              </a:spcAft>
              <a:buClr>
                <a:schemeClr val="lt2"/>
              </a:buClr>
              <a:buSzPts val="2700"/>
              <a:buNone/>
            </a:pPr>
            <a:r>
              <a:rPr b="1" lang="en" sz="2700">
                <a:latin typeface="Limelight"/>
                <a:ea typeface="Limelight"/>
                <a:cs typeface="Limelight"/>
                <a:sym typeface="Limelight"/>
              </a:rPr>
              <a:t>High School to College Transitions</a:t>
            </a:r>
            <a:endParaRPr/>
          </a:p>
          <a:p>
            <a:pPr indent="0" lvl="0" marL="0" rtl="0" algn="l">
              <a:lnSpc>
                <a:spcPct val="104000"/>
              </a:lnSpc>
              <a:spcBef>
                <a:spcPts val="500"/>
              </a:spcBef>
              <a:spcAft>
                <a:spcPts val="0"/>
              </a:spcAft>
              <a:buClr>
                <a:schemeClr val="lt2"/>
              </a:buClr>
              <a:buSzPts val="1300"/>
              <a:buNone/>
            </a:pPr>
            <a:r>
              <a:t/>
            </a:r>
            <a:endParaRPr b="1" sz="1300">
              <a:latin typeface="Limelight"/>
              <a:ea typeface="Limelight"/>
              <a:cs typeface="Limelight"/>
              <a:sym typeface="Limelight"/>
            </a:endParaRPr>
          </a:p>
          <a:p>
            <a:pPr indent="0" lvl="0" marL="0" rtl="0" algn="ctr">
              <a:lnSpc>
                <a:spcPct val="104000"/>
              </a:lnSpc>
              <a:spcBef>
                <a:spcPts val="500"/>
              </a:spcBef>
              <a:spcAft>
                <a:spcPts val="0"/>
              </a:spcAft>
              <a:buClr>
                <a:schemeClr val="lt2"/>
              </a:buClr>
              <a:buSzPts val="1300"/>
              <a:buNone/>
            </a:pPr>
            <a:r>
              <a:rPr b="1" lang="en" sz="1300">
                <a:latin typeface="Limelight"/>
                <a:ea typeface="Limelight"/>
                <a:cs typeface="Limelight"/>
                <a:sym typeface="Limelight"/>
              </a:rPr>
              <a:t>Tenth Grade Parent Peer Meeting</a:t>
            </a:r>
            <a:endParaRPr/>
          </a:p>
          <a:p>
            <a:pPr indent="0" lvl="0" marL="0" rtl="0" algn="l">
              <a:lnSpc>
                <a:spcPct val="104000"/>
              </a:lnSpc>
              <a:spcBef>
                <a:spcPts val="500"/>
              </a:spcBef>
              <a:spcAft>
                <a:spcPts val="0"/>
              </a:spcAft>
              <a:buClr>
                <a:schemeClr val="lt2"/>
              </a:buClr>
              <a:buSzPts val="1300"/>
              <a:buNone/>
            </a:pPr>
            <a:r>
              <a:t/>
            </a:r>
            <a:endParaRPr b="1" sz="1300">
              <a:latin typeface="Limelight"/>
              <a:ea typeface="Limelight"/>
              <a:cs typeface="Limelight"/>
              <a:sym typeface="Limelight"/>
            </a:endParaRPr>
          </a:p>
          <a:p>
            <a:pPr indent="0" lvl="0" marL="0" rtl="0" algn="l">
              <a:lnSpc>
                <a:spcPct val="104000"/>
              </a:lnSpc>
              <a:spcBef>
                <a:spcPts val="500"/>
              </a:spcBef>
              <a:spcAft>
                <a:spcPts val="0"/>
              </a:spcAft>
              <a:buClr>
                <a:schemeClr val="lt2"/>
              </a:buClr>
              <a:buSzPts val="1300"/>
              <a:buNone/>
            </a:pPr>
            <a:r>
              <a:t/>
            </a:r>
            <a:endParaRPr b="1" sz="1300">
              <a:latin typeface="Limelight"/>
              <a:ea typeface="Limelight"/>
              <a:cs typeface="Limelight"/>
              <a:sym typeface="Limelight"/>
            </a:endParaRPr>
          </a:p>
          <a:p>
            <a:pPr indent="0" lvl="0" marL="0" rtl="0" algn="ctr">
              <a:lnSpc>
                <a:spcPct val="104000"/>
              </a:lnSpc>
              <a:spcBef>
                <a:spcPts val="500"/>
              </a:spcBef>
              <a:spcAft>
                <a:spcPts val="0"/>
              </a:spcAft>
              <a:buClr>
                <a:schemeClr val="lt2"/>
              </a:buClr>
              <a:buSzPts val="1300"/>
              <a:buNone/>
            </a:pPr>
            <a:r>
              <a:rPr b="1" lang="en" sz="1300">
                <a:latin typeface="Limelight"/>
                <a:ea typeface="Limelight"/>
                <a:cs typeface="Limelight"/>
                <a:sym typeface="Limelight"/>
              </a:rPr>
              <a:t>Presented by </a:t>
            </a:r>
            <a:endParaRPr/>
          </a:p>
          <a:p>
            <a:pPr indent="0" lvl="0" marL="0" rtl="0" algn="ctr">
              <a:lnSpc>
                <a:spcPct val="104000"/>
              </a:lnSpc>
              <a:spcBef>
                <a:spcPts val="500"/>
              </a:spcBef>
              <a:spcAft>
                <a:spcPts val="0"/>
              </a:spcAft>
              <a:buClr>
                <a:schemeClr val="lt2"/>
              </a:buClr>
              <a:buSzPts val="1300"/>
              <a:buNone/>
            </a:pPr>
            <a:r>
              <a:rPr b="1" lang="en" sz="1300">
                <a:latin typeface="Limelight"/>
                <a:ea typeface="Limelight"/>
                <a:cs typeface="Limelight"/>
                <a:sym typeface="Limelight"/>
              </a:rPr>
              <a:t>Maurine Richter</a:t>
            </a:r>
            <a:endParaRPr/>
          </a:p>
        </p:txBody>
      </p:sp>
      <p:pic>
        <p:nvPicPr>
          <p:cNvPr descr="A close-up of a pencil&#10;&#10;AI-generated content may be incorrect." id="174" name="Google Shape;174;p31"/>
          <p:cNvPicPr preferRelativeResize="0"/>
          <p:nvPr/>
        </p:nvPicPr>
        <p:blipFill rotWithShape="1">
          <a:blip r:embed="rId3">
            <a:alphaModFix/>
          </a:blip>
          <a:srcRect b="0" l="9814" r="16673" t="0"/>
          <a:stretch/>
        </p:blipFill>
        <p:spPr>
          <a:xfrm>
            <a:off x="15" y="8"/>
            <a:ext cx="5664420" cy="5143491"/>
          </a:xfrm>
          <a:prstGeom prst="rect">
            <a:avLst/>
          </a:prstGeom>
          <a:solidFill>
            <a:srgbClr val="ECECEC"/>
          </a:solidFill>
          <a:ln>
            <a:noFill/>
          </a:ln>
        </p:spPr>
      </p:pic>
      <p:sp>
        <p:nvSpPr>
          <p:cNvPr id="175" name="Google Shape;175;p31"/>
          <p:cNvSpPr/>
          <p:nvPr/>
        </p:nvSpPr>
        <p:spPr>
          <a:xfrm>
            <a:off x="8838008" y="891903"/>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cxnSp>
        <p:nvCxnSpPr>
          <p:cNvPr id="176" name="Google Shape;176;p31"/>
          <p:cNvCxnSpPr/>
          <p:nvPr/>
        </p:nvCxnSpPr>
        <p:spPr>
          <a:xfrm>
            <a:off x="6156076" y="942975"/>
            <a:ext cx="0" cy="4200600"/>
          </a:xfrm>
          <a:prstGeom prst="straightConnector1">
            <a:avLst/>
          </a:prstGeom>
          <a:noFill/>
          <a:ln cap="flat" cmpd="sng" w="19050">
            <a:solidFill>
              <a:schemeClr val="lt2"/>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FBA"/>
        </a:solidFill>
      </p:bgPr>
    </p:bg>
    <p:spTree>
      <p:nvGrpSpPr>
        <p:cNvPr id="180" name="Shape 180"/>
        <p:cNvGrpSpPr/>
        <p:nvPr/>
      </p:nvGrpSpPr>
      <p:grpSpPr>
        <a:xfrm>
          <a:off x="0" y="0"/>
          <a:ext cx="0" cy="0"/>
          <a:chOff x="0" y="0"/>
          <a:chExt cx="0" cy="0"/>
        </a:xfrm>
      </p:grpSpPr>
      <p:sp>
        <p:nvSpPr>
          <p:cNvPr id="181" name="Google Shape;181;p32"/>
          <p:cNvSpPr/>
          <p:nvPr/>
        </p:nvSpPr>
        <p:spPr>
          <a:xfrm>
            <a:off x="8838008" y="891903"/>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orbel"/>
              <a:ea typeface="Corbel"/>
              <a:cs typeface="Corbel"/>
              <a:sym typeface="Corbel"/>
            </a:endParaRPr>
          </a:p>
        </p:txBody>
      </p:sp>
      <p:cxnSp>
        <p:nvCxnSpPr>
          <p:cNvPr id="182" name="Google Shape;182;p32"/>
          <p:cNvCxnSpPr/>
          <p:nvPr/>
        </p:nvCxnSpPr>
        <p:spPr>
          <a:xfrm>
            <a:off x="580391" y="942975"/>
            <a:ext cx="0" cy="4200600"/>
          </a:xfrm>
          <a:prstGeom prst="straightConnector1">
            <a:avLst/>
          </a:prstGeom>
          <a:noFill/>
          <a:ln cap="flat" cmpd="sng" w="19050">
            <a:solidFill>
              <a:schemeClr val="dk2"/>
            </a:solidFill>
            <a:prstDash val="solid"/>
            <a:round/>
            <a:headEnd len="sm" w="sm" type="none"/>
            <a:tailEnd len="sm" w="sm" type="none"/>
          </a:ln>
        </p:spPr>
      </p:cxnSp>
      <p:sp>
        <p:nvSpPr>
          <p:cNvPr id="183" name="Google Shape;183;p32"/>
          <p:cNvSpPr/>
          <p:nvPr/>
        </p:nvSpPr>
        <p:spPr>
          <a:xfrm>
            <a:off x="0" y="0"/>
            <a:ext cx="9143700" cy="5143500"/>
          </a:xfrm>
          <a:prstGeom prst="rect">
            <a:avLst/>
          </a:prstGeom>
          <a:solidFill>
            <a:srgbClr val="F3CFB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184" name="Google Shape;184;p32"/>
          <p:cNvSpPr txBox="1"/>
          <p:nvPr/>
        </p:nvSpPr>
        <p:spPr>
          <a:xfrm>
            <a:off x="4556255" y="857470"/>
            <a:ext cx="4067400" cy="3201900"/>
          </a:xfrm>
          <a:prstGeom prst="rect">
            <a:avLst/>
          </a:prstGeom>
          <a:noFill/>
          <a:ln>
            <a:noFill/>
          </a:ln>
        </p:spPr>
        <p:txBody>
          <a:bodyPr anchorCtr="0" anchor="ctr" bIns="34275" lIns="68575" spcFirstLastPara="1" rIns="68575" wrap="square" tIns="34275">
            <a:normAutofit/>
          </a:bodyPr>
          <a:lstStyle/>
          <a:p>
            <a:pPr indent="0" lvl="0" marL="0" marR="0" rtl="0" algn="l">
              <a:lnSpc>
                <a:spcPct val="85000"/>
              </a:lnSpc>
              <a:spcBef>
                <a:spcPts val="0"/>
              </a:spcBef>
              <a:spcAft>
                <a:spcPts val="0"/>
              </a:spcAft>
              <a:buNone/>
            </a:pPr>
            <a:r>
              <a:rPr i="1" lang="en" sz="5000" u="none" cap="none" strike="noStrike">
                <a:solidFill>
                  <a:schemeClr val="dk2"/>
                </a:solidFill>
                <a:latin typeface="Century Schoolbook"/>
                <a:ea typeface="Century Schoolbook"/>
                <a:cs typeface="Century Schoolbook"/>
                <a:sym typeface="Century Schoolbook"/>
              </a:rPr>
              <a:t>MAURINE</a:t>
            </a:r>
            <a:endParaRPr sz="1100"/>
          </a:p>
          <a:p>
            <a:pPr indent="0" lvl="0" marL="0" marR="0" rtl="0" algn="l">
              <a:lnSpc>
                <a:spcPct val="85000"/>
              </a:lnSpc>
              <a:spcBef>
                <a:spcPts val="500"/>
              </a:spcBef>
              <a:spcAft>
                <a:spcPts val="0"/>
              </a:spcAft>
              <a:buNone/>
            </a:pPr>
            <a:r>
              <a:rPr i="1" lang="en" sz="5000" u="none" cap="none" strike="noStrike">
                <a:solidFill>
                  <a:schemeClr val="dk2"/>
                </a:solidFill>
                <a:latin typeface="Century Schoolbook"/>
                <a:ea typeface="Century Schoolbook"/>
                <a:cs typeface="Century Schoolbook"/>
                <a:sym typeface="Century Schoolbook"/>
              </a:rPr>
              <a:t>“MOE”</a:t>
            </a:r>
            <a:endParaRPr sz="1100"/>
          </a:p>
          <a:p>
            <a:pPr indent="0" lvl="0" marL="0" marR="0" rtl="0" algn="l">
              <a:lnSpc>
                <a:spcPct val="85000"/>
              </a:lnSpc>
              <a:spcBef>
                <a:spcPts val="500"/>
              </a:spcBef>
              <a:spcAft>
                <a:spcPts val="0"/>
              </a:spcAft>
              <a:buNone/>
            </a:pPr>
            <a:r>
              <a:rPr i="1" lang="en" sz="5000" u="none" cap="none" strike="noStrike">
                <a:solidFill>
                  <a:schemeClr val="dk2"/>
                </a:solidFill>
                <a:latin typeface="Century Schoolbook"/>
                <a:ea typeface="Century Schoolbook"/>
                <a:cs typeface="Century Schoolbook"/>
                <a:sym typeface="Century Schoolbook"/>
              </a:rPr>
              <a:t>RICHTER</a:t>
            </a:r>
            <a:endParaRPr sz="1100"/>
          </a:p>
        </p:txBody>
      </p:sp>
      <p:sp>
        <p:nvSpPr>
          <p:cNvPr id="185" name="Google Shape;185;p32"/>
          <p:cNvSpPr/>
          <p:nvPr/>
        </p:nvSpPr>
        <p:spPr>
          <a:xfrm>
            <a:off x="1" y="0"/>
            <a:ext cx="4082749" cy="5151602"/>
          </a:xfrm>
          <a:custGeom>
            <a:rect b="b" l="l" r="r" t="t"/>
            <a:pathLst>
              <a:path extrusionOk="0" h="6845983" w="5443666">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dk1">
              <a:alpha val="8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pic>
        <p:nvPicPr>
          <p:cNvPr descr="A person holding a yellow mug&#10;&#10;AI-generated content may be incorrect." id="186" name="Google Shape;186;p32"/>
          <p:cNvPicPr preferRelativeResize="0"/>
          <p:nvPr/>
        </p:nvPicPr>
        <p:blipFill rotWithShape="1">
          <a:blip r:embed="rId3">
            <a:alphaModFix/>
          </a:blip>
          <a:srcRect b="0" l="10375" r="8509" t="0"/>
          <a:stretch/>
        </p:blipFill>
        <p:spPr>
          <a:xfrm>
            <a:off x="1" y="8"/>
            <a:ext cx="3911299" cy="5151602"/>
          </a:xfrm>
          <a:custGeom>
            <a:rect b="b" l="l" r="r" t="t"/>
            <a:pathLst>
              <a:path extrusionOk="0" h="6845983" w="5215066">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a:noFill/>
          <a:ln>
            <a:noFill/>
          </a:ln>
        </p:spPr>
      </p:pic>
      <p:sp>
        <p:nvSpPr>
          <p:cNvPr id="187" name="Google Shape;187;p32"/>
          <p:cNvSpPr/>
          <p:nvPr/>
        </p:nvSpPr>
        <p:spPr>
          <a:xfrm>
            <a:off x="8838008" y="891903"/>
            <a:ext cx="305992"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orbel"/>
              <a:ea typeface="Corbel"/>
              <a:cs typeface="Corbel"/>
              <a:sym typeface="Corbel"/>
            </a:endParaRPr>
          </a:p>
        </p:txBody>
      </p:sp>
      <p:sp>
        <p:nvSpPr>
          <p:cNvPr id="188" name="Google Shape;188;p32"/>
          <p:cNvSpPr/>
          <p:nvPr/>
        </p:nvSpPr>
        <p:spPr>
          <a:xfrm>
            <a:off x="9944100" y="114300"/>
            <a:ext cx="628800" cy="628800"/>
          </a:xfrm>
          <a:prstGeom prst="rect">
            <a:avLst/>
          </a:prstGeom>
          <a:noFill/>
          <a:ln cap="flat" cmpd="sng" w="71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F2F2F2"/>
              </a:buClr>
              <a:buSzPts val="1800"/>
              <a:buFont typeface="Times New Roman"/>
              <a:buNone/>
            </a:pPr>
            <a:r>
              <a:rPr b="0" i="0" lang="en" sz="1800" u="none" cap="none" strike="noStrike">
                <a:solidFill>
                  <a:srgbClr val="F2F2F2"/>
                </a:solidFill>
                <a:latin typeface="Times New Roman"/>
                <a:ea typeface="Times New Roman"/>
                <a:cs typeface="Times New Roman"/>
                <a:sym typeface="Times New Roman"/>
              </a:rPr>
              <a:t>P.</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92" name="Shape 192"/>
        <p:cNvGrpSpPr/>
        <p:nvPr/>
      </p:nvGrpSpPr>
      <p:grpSpPr>
        <a:xfrm>
          <a:off x="0" y="0"/>
          <a:ext cx="0" cy="0"/>
          <a:chOff x="0" y="0"/>
          <a:chExt cx="0" cy="0"/>
        </a:xfrm>
      </p:grpSpPr>
      <p:sp>
        <p:nvSpPr>
          <p:cNvPr id="193" name="Google Shape;193;p33"/>
          <p:cNvSpPr/>
          <p:nvPr/>
        </p:nvSpPr>
        <p:spPr>
          <a:xfrm>
            <a:off x="229" y="0"/>
            <a:ext cx="9143700" cy="5143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194" name="Google Shape;194;p33"/>
          <p:cNvSpPr txBox="1"/>
          <p:nvPr>
            <p:ph type="title"/>
          </p:nvPr>
        </p:nvSpPr>
        <p:spPr>
          <a:xfrm>
            <a:off x="571503" y="475334"/>
            <a:ext cx="4082700" cy="1551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3800"/>
              <a:buFont typeface="Comic Sans MS"/>
              <a:buNone/>
            </a:pPr>
            <a:r>
              <a:rPr b="1" lang="en">
                <a:solidFill>
                  <a:schemeClr val="lt1"/>
                </a:solidFill>
                <a:latin typeface="Comic Sans MS"/>
                <a:ea typeface="Comic Sans MS"/>
                <a:cs typeface="Comic Sans MS"/>
                <a:sym typeface="Comic Sans MS"/>
              </a:rPr>
              <a:t>The Journey Begins now!</a:t>
            </a:r>
            <a:endParaRPr/>
          </a:p>
        </p:txBody>
      </p:sp>
      <p:sp>
        <p:nvSpPr>
          <p:cNvPr id="195" name="Google Shape;195;p33"/>
          <p:cNvSpPr/>
          <p:nvPr/>
        </p:nvSpPr>
        <p:spPr>
          <a:xfrm flipH="1">
            <a:off x="4" y="4035434"/>
            <a:ext cx="305987" cy="614365"/>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6" name="Google Shape;196;p33"/>
          <p:cNvSpPr txBox="1"/>
          <p:nvPr>
            <p:ph idx="1" type="body"/>
          </p:nvPr>
        </p:nvSpPr>
        <p:spPr>
          <a:xfrm>
            <a:off x="571501" y="2164875"/>
            <a:ext cx="4082700" cy="2503500"/>
          </a:xfrm>
          <a:prstGeom prst="rect">
            <a:avLst/>
          </a:prstGeom>
          <a:noFill/>
          <a:ln>
            <a:noFill/>
          </a:ln>
        </p:spPr>
        <p:txBody>
          <a:bodyPr anchorCtr="0" anchor="t" bIns="34275" lIns="68575" spcFirstLastPara="1" rIns="68575" wrap="square" tIns="34275">
            <a:normAutofit/>
          </a:bodyPr>
          <a:lstStyle/>
          <a:p>
            <a:pPr indent="0" lvl="0" marL="0" rtl="0" algn="ctr">
              <a:lnSpc>
                <a:spcPct val="112000"/>
              </a:lnSpc>
              <a:spcBef>
                <a:spcPts val="0"/>
              </a:spcBef>
              <a:spcAft>
                <a:spcPts val="0"/>
              </a:spcAft>
              <a:buClr>
                <a:schemeClr val="lt1"/>
              </a:buClr>
              <a:buSzPts val="2100"/>
              <a:buNone/>
            </a:pPr>
            <a:r>
              <a:rPr lang="en" sz="2100">
                <a:solidFill>
                  <a:schemeClr val="lt1"/>
                </a:solidFill>
                <a:latin typeface="Comic Sans MS"/>
                <a:ea typeface="Comic Sans MS"/>
                <a:cs typeface="Comic Sans MS"/>
                <a:sym typeface="Comic Sans MS"/>
              </a:rPr>
              <a:t>I know.  I know.</a:t>
            </a:r>
            <a:endParaRPr/>
          </a:p>
          <a:p>
            <a:pPr indent="0" lvl="0" marL="0" rtl="0" algn="ctr">
              <a:lnSpc>
                <a:spcPct val="112000"/>
              </a:lnSpc>
              <a:spcBef>
                <a:spcPts val="700"/>
              </a:spcBef>
              <a:spcAft>
                <a:spcPts val="0"/>
              </a:spcAft>
              <a:buClr>
                <a:schemeClr val="lt1"/>
              </a:buClr>
              <a:buSzPts val="2100"/>
              <a:buNone/>
            </a:pPr>
            <a:r>
              <a:rPr lang="en" sz="2100">
                <a:solidFill>
                  <a:schemeClr val="lt1"/>
                </a:solidFill>
                <a:latin typeface="Comic Sans MS"/>
                <a:ea typeface="Comic Sans MS"/>
                <a:cs typeface="Comic Sans MS"/>
                <a:sym typeface="Comic Sans MS"/>
              </a:rPr>
              <a:t>Parents think they have plenty of time, but actually, your children have already begun their college application journey. </a:t>
            </a:r>
            <a:endParaRPr/>
          </a:p>
        </p:txBody>
      </p:sp>
      <p:sp>
        <p:nvSpPr>
          <p:cNvPr id="197" name="Google Shape;197;p33"/>
          <p:cNvSpPr/>
          <p:nvPr/>
        </p:nvSpPr>
        <p:spPr>
          <a:xfrm flipH="1">
            <a:off x="5061250" y="0"/>
            <a:ext cx="4082749" cy="5151602"/>
          </a:xfrm>
          <a:custGeom>
            <a:rect b="b" l="l" r="r" t="t"/>
            <a:pathLst>
              <a:path extrusionOk="0" h="6845983" w="5443666">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lt1">
              <a:alpha val="8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pic>
        <p:nvPicPr>
          <p:cNvPr descr="A close up of a logo&#10;&#10;Description automatically generated" id="198" name="Google Shape;198;p33"/>
          <p:cNvPicPr preferRelativeResize="0"/>
          <p:nvPr/>
        </p:nvPicPr>
        <p:blipFill rotWithShape="1">
          <a:blip r:embed="rId3">
            <a:alphaModFix/>
          </a:blip>
          <a:srcRect b="0" l="24119" r="25084" t="0"/>
          <a:stretch/>
        </p:blipFill>
        <p:spPr>
          <a:xfrm>
            <a:off x="4805175" y="0"/>
            <a:ext cx="4341542" cy="5143500"/>
          </a:xfrm>
          <a:custGeom>
            <a:rect b="b" l="l" r="r" t="t"/>
            <a:pathLst>
              <a:path extrusionOk="0" h="6858000" w="5215066">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